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543" r:id="rId221"/>
    <p:sldId id="544" r:id="rId222"/>
    <p:sldId id="545" r:id="rId223"/>
    <p:sldId id="546" r:id="rId224"/>
    <p:sldId id="547" r:id="rId225"/>
    <p:sldId id="548" r:id="rId226"/>
    <p:sldId id="549" r:id="rId227"/>
    <p:sldId id="550" r:id="rId228"/>
    <p:sldId id="474" r:id="rId229"/>
    <p:sldId id="475" r:id="rId230"/>
    <p:sldId id="476" r:id="rId231"/>
    <p:sldId id="477" r:id="rId232"/>
    <p:sldId id="478" r:id="rId233"/>
    <p:sldId id="479" r:id="rId234"/>
    <p:sldId id="480" r:id="rId235"/>
    <p:sldId id="481" r:id="rId236"/>
    <p:sldId id="482" r:id="rId237"/>
    <p:sldId id="483" r:id="rId238"/>
    <p:sldId id="484" r:id="rId239"/>
    <p:sldId id="485" r:id="rId240"/>
    <p:sldId id="486" r:id="rId241"/>
    <p:sldId id="487" r:id="rId242"/>
    <p:sldId id="488" r:id="rId243"/>
    <p:sldId id="489" r:id="rId244"/>
    <p:sldId id="490" r:id="rId245"/>
    <p:sldId id="491" r:id="rId246"/>
    <p:sldId id="492" r:id="rId247"/>
    <p:sldId id="493" r:id="rId248"/>
    <p:sldId id="494" r:id="rId249"/>
    <p:sldId id="495" r:id="rId250"/>
    <p:sldId id="496" r:id="rId251"/>
    <p:sldId id="497" r:id="rId252"/>
    <p:sldId id="498" r:id="rId253"/>
    <p:sldId id="499" r:id="rId254"/>
    <p:sldId id="500" r:id="rId255"/>
    <p:sldId id="501" r:id="rId256"/>
    <p:sldId id="502" r:id="rId257"/>
    <p:sldId id="503" r:id="rId258"/>
    <p:sldId id="504" r:id="rId259"/>
    <p:sldId id="505" r:id="rId260"/>
    <p:sldId id="506" r:id="rId261"/>
    <p:sldId id="507" r:id="rId262"/>
    <p:sldId id="508" r:id="rId263"/>
    <p:sldId id="509" r:id="rId264"/>
    <p:sldId id="510" r:id="rId265"/>
    <p:sldId id="511" r:id="rId266"/>
    <p:sldId id="512" r:id="rId267"/>
    <p:sldId id="513" r:id="rId268"/>
    <p:sldId id="514" r:id="rId269"/>
    <p:sldId id="515" r:id="rId270"/>
    <p:sldId id="516" r:id="rId271"/>
    <p:sldId id="517" r:id="rId272"/>
    <p:sldId id="518" r:id="rId273"/>
    <p:sldId id="519" r:id="rId274"/>
    <p:sldId id="520" r:id="rId275"/>
    <p:sldId id="521" r:id="rId276"/>
    <p:sldId id="522" r:id="rId277"/>
    <p:sldId id="523" r:id="rId278"/>
    <p:sldId id="524" r:id="rId279"/>
    <p:sldId id="525" r:id="rId280"/>
    <p:sldId id="526" r:id="rId281"/>
    <p:sldId id="527" r:id="rId282"/>
    <p:sldId id="528" r:id="rId283"/>
    <p:sldId id="529" r:id="rId284"/>
    <p:sldId id="530" r:id="rId285"/>
    <p:sldId id="531" r:id="rId286"/>
    <p:sldId id="532" r:id="rId287"/>
    <p:sldId id="533" r:id="rId288"/>
    <p:sldId id="534" r:id="rId289"/>
    <p:sldId id="535" r:id="rId290"/>
    <p:sldId id="536" r:id="rId291"/>
    <p:sldId id="537" r:id="rId292"/>
    <p:sldId id="538" r:id="rId293"/>
    <p:sldId id="539" r:id="rId294"/>
    <p:sldId id="540" r:id="rId295"/>
    <p:sldId id="541" r:id="rId296"/>
    <p:sldId id="542" r:id="rId29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0" Type="http://schemas.openxmlformats.org/officeDocument/2006/relationships/tableStyles" Target="tableStyle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9" Type="http://schemas.openxmlformats.org/officeDocument/2006/relationships/viewProps" Target="viewProps.xml"/><Relationship Id="rId298" Type="http://schemas.openxmlformats.org/officeDocument/2006/relationships/presProps" Target="presProps.xml"/><Relationship Id="rId297" Type="http://schemas.openxmlformats.org/officeDocument/2006/relationships/slide" Target="slides/slide295.xml"/><Relationship Id="rId296" Type="http://schemas.openxmlformats.org/officeDocument/2006/relationships/slide" Target="slides/slide294.xml"/><Relationship Id="rId295" Type="http://schemas.openxmlformats.org/officeDocument/2006/relationships/slide" Target="slides/slide293.xml"/><Relationship Id="rId294" Type="http://schemas.openxmlformats.org/officeDocument/2006/relationships/slide" Target="slides/slide292.xml"/><Relationship Id="rId293" Type="http://schemas.openxmlformats.org/officeDocument/2006/relationships/slide" Target="slides/slide291.xml"/><Relationship Id="rId292" Type="http://schemas.openxmlformats.org/officeDocument/2006/relationships/slide" Target="slides/slide290.xml"/><Relationship Id="rId291" Type="http://schemas.openxmlformats.org/officeDocument/2006/relationships/slide" Target="slides/slide289.xml"/><Relationship Id="rId290" Type="http://schemas.openxmlformats.org/officeDocument/2006/relationships/slide" Target="slides/slide288.xml"/><Relationship Id="rId29" Type="http://schemas.openxmlformats.org/officeDocument/2006/relationships/slide" Target="slides/slide27.xml"/><Relationship Id="rId289" Type="http://schemas.openxmlformats.org/officeDocument/2006/relationships/slide" Target="slides/slide287.xml"/><Relationship Id="rId288" Type="http://schemas.openxmlformats.org/officeDocument/2006/relationships/slide" Target="slides/slide286.xml"/><Relationship Id="rId287" Type="http://schemas.openxmlformats.org/officeDocument/2006/relationships/slide" Target="slides/slide285.xml"/><Relationship Id="rId286" Type="http://schemas.openxmlformats.org/officeDocument/2006/relationships/slide" Target="slides/slide284.xml"/><Relationship Id="rId285" Type="http://schemas.openxmlformats.org/officeDocument/2006/relationships/slide" Target="slides/slide283.xml"/><Relationship Id="rId284" Type="http://schemas.openxmlformats.org/officeDocument/2006/relationships/slide" Target="slides/slide282.xml"/><Relationship Id="rId283" Type="http://schemas.openxmlformats.org/officeDocument/2006/relationships/slide" Target="slides/slide281.xml"/><Relationship Id="rId282" Type="http://schemas.openxmlformats.org/officeDocument/2006/relationships/slide" Target="slides/slide280.xml"/><Relationship Id="rId281" Type="http://schemas.openxmlformats.org/officeDocument/2006/relationships/slide" Target="slides/slide279.xml"/><Relationship Id="rId280" Type="http://schemas.openxmlformats.org/officeDocument/2006/relationships/slide" Target="slides/slide278.xml"/><Relationship Id="rId28" Type="http://schemas.openxmlformats.org/officeDocument/2006/relationships/slide" Target="slides/slide26.xml"/><Relationship Id="rId279" Type="http://schemas.openxmlformats.org/officeDocument/2006/relationships/slide" Target="slides/slide277.xml"/><Relationship Id="rId278" Type="http://schemas.openxmlformats.org/officeDocument/2006/relationships/slide" Target="slides/slide276.xml"/><Relationship Id="rId277" Type="http://schemas.openxmlformats.org/officeDocument/2006/relationships/slide" Target="slides/slide275.xml"/><Relationship Id="rId276" Type="http://schemas.openxmlformats.org/officeDocument/2006/relationships/slide" Target="slides/slide274.xml"/><Relationship Id="rId275" Type="http://schemas.openxmlformats.org/officeDocument/2006/relationships/slide" Target="slides/slide273.xml"/><Relationship Id="rId274" Type="http://schemas.openxmlformats.org/officeDocument/2006/relationships/slide" Target="slides/slide272.xml"/><Relationship Id="rId273" Type="http://schemas.openxmlformats.org/officeDocument/2006/relationships/slide" Target="slides/slide271.xml"/><Relationship Id="rId272" Type="http://schemas.openxmlformats.org/officeDocument/2006/relationships/slide" Target="slides/slide270.xml"/><Relationship Id="rId271" Type="http://schemas.openxmlformats.org/officeDocument/2006/relationships/slide" Target="slides/slide269.xml"/><Relationship Id="rId270" Type="http://schemas.openxmlformats.org/officeDocument/2006/relationships/slide" Target="slides/slide268.xml"/><Relationship Id="rId27" Type="http://schemas.openxmlformats.org/officeDocument/2006/relationships/slide" Target="slides/slide25.xml"/><Relationship Id="rId269" Type="http://schemas.openxmlformats.org/officeDocument/2006/relationships/slide" Target="slides/slide267.xml"/><Relationship Id="rId268" Type="http://schemas.openxmlformats.org/officeDocument/2006/relationships/slide" Target="slides/slide266.xml"/><Relationship Id="rId267" Type="http://schemas.openxmlformats.org/officeDocument/2006/relationships/slide" Target="slides/slide265.xml"/><Relationship Id="rId266" Type="http://schemas.openxmlformats.org/officeDocument/2006/relationships/slide" Target="slides/slide264.xml"/><Relationship Id="rId265" Type="http://schemas.openxmlformats.org/officeDocument/2006/relationships/slide" Target="slides/slide263.xml"/><Relationship Id="rId264" Type="http://schemas.openxmlformats.org/officeDocument/2006/relationships/slide" Target="slides/slide262.xml"/><Relationship Id="rId263" Type="http://schemas.openxmlformats.org/officeDocument/2006/relationships/slide" Target="slides/slide261.xml"/><Relationship Id="rId262" Type="http://schemas.openxmlformats.org/officeDocument/2006/relationships/slide" Target="slides/slide260.xml"/><Relationship Id="rId261" Type="http://schemas.openxmlformats.org/officeDocument/2006/relationships/slide" Target="slides/slide259.xml"/><Relationship Id="rId260" Type="http://schemas.openxmlformats.org/officeDocument/2006/relationships/slide" Target="slides/slide258.xml"/><Relationship Id="rId26" Type="http://schemas.openxmlformats.org/officeDocument/2006/relationships/slide" Target="slides/slide24.xml"/><Relationship Id="rId259" Type="http://schemas.openxmlformats.org/officeDocument/2006/relationships/slide" Target="slides/slide257.xml"/><Relationship Id="rId258" Type="http://schemas.openxmlformats.org/officeDocument/2006/relationships/slide" Target="slides/slide256.xml"/><Relationship Id="rId257" Type="http://schemas.openxmlformats.org/officeDocument/2006/relationships/slide" Target="slides/slide255.xml"/><Relationship Id="rId256" Type="http://schemas.openxmlformats.org/officeDocument/2006/relationships/slide" Target="slides/slide254.xml"/><Relationship Id="rId255" Type="http://schemas.openxmlformats.org/officeDocument/2006/relationships/slide" Target="slides/slide253.xml"/><Relationship Id="rId254" Type="http://schemas.openxmlformats.org/officeDocument/2006/relationships/slide" Target="slides/slide252.xml"/><Relationship Id="rId253" Type="http://schemas.openxmlformats.org/officeDocument/2006/relationships/slide" Target="slides/slide251.xml"/><Relationship Id="rId252" Type="http://schemas.openxmlformats.org/officeDocument/2006/relationships/slide" Target="slides/slide250.xml"/><Relationship Id="rId251" Type="http://schemas.openxmlformats.org/officeDocument/2006/relationships/slide" Target="slides/slide249.xml"/><Relationship Id="rId250" Type="http://schemas.openxmlformats.org/officeDocument/2006/relationships/slide" Target="slides/slide248.xml"/><Relationship Id="rId25" Type="http://schemas.openxmlformats.org/officeDocument/2006/relationships/slide" Target="slides/slide23.xml"/><Relationship Id="rId249" Type="http://schemas.openxmlformats.org/officeDocument/2006/relationships/slide" Target="slides/slide247.xml"/><Relationship Id="rId248" Type="http://schemas.openxmlformats.org/officeDocument/2006/relationships/slide" Target="slides/slide246.xml"/><Relationship Id="rId247" Type="http://schemas.openxmlformats.org/officeDocument/2006/relationships/slide" Target="slides/slide245.xml"/><Relationship Id="rId246" Type="http://schemas.openxmlformats.org/officeDocument/2006/relationships/slide" Target="slides/slide244.xml"/><Relationship Id="rId245" Type="http://schemas.openxmlformats.org/officeDocument/2006/relationships/slide" Target="slides/slide243.xml"/><Relationship Id="rId244" Type="http://schemas.openxmlformats.org/officeDocument/2006/relationships/slide" Target="slides/slide242.xml"/><Relationship Id="rId243" Type="http://schemas.openxmlformats.org/officeDocument/2006/relationships/slide" Target="slides/slide241.xml"/><Relationship Id="rId242" Type="http://schemas.openxmlformats.org/officeDocument/2006/relationships/slide" Target="slides/slide240.xml"/><Relationship Id="rId241" Type="http://schemas.openxmlformats.org/officeDocument/2006/relationships/slide" Target="slides/slide239.xml"/><Relationship Id="rId240" Type="http://schemas.openxmlformats.org/officeDocument/2006/relationships/slide" Target="slides/slide238.xml"/><Relationship Id="rId24" Type="http://schemas.openxmlformats.org/officeDocument/2006/relationships/slide" Target="slides/slide22.xml"/><Relationship Id="rId239" Type="http://schemas.openxmlformats.org/officeDocument/2006/relationships/slide" Target="slides/slide237.xml"/><Relationship Id="rId238" Type="http://schemas.openxmlformats.org/officeDocument/2006/relationships/slide" Target="slides/slide236.xml"/><Relationship Id="rId237" Type="http://schemas.openxmlformats.org/officeDocument/2006/relationships/slide" Target="slides/slide235.xml"/><Relationship Id="rId236" Type="http://schemas.openxmlformats.org/officeDocument/2006/relationships/slide" Target="slides/slide234.xml"/><Relationship Id="rId235" Type="http://schemas.openxmlformats.org/officeDocument/2006/relationships/slide" Target="slides/slide233.xml"/><Relationship Id="rId234" Type="http://schemas.openxmlformats.org/officeDocument/2006/relationships/slide" Target="slides/slide232.xml"/><Relationship Id="rId233" Type="http://schemas.openxmlformats.org/officeDocument/2006/relationships/slide" Target="slides/slide231.xml"/><Relationship Id="rId232" Type="http://schemas.openxmlformats.org/officeDocument/2006/relationships/slide" Target="slides/slide230.xml"/><Relationship Id="rId231" Type="http://schemas.openxmlformats.org/officeDocument/2006/relationships/slide" Target="slides/slide229.xml"/><Relationship Id="rId230" Type="http://schemas.openxmlformats.org/officeDocument/2006/relationships/slide" Target="slides/slide228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71524" y="240284"/>
            <a:ext cx="781177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 u="sng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 u="sng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 u="sng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 u="sng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8067" y="1911488"/>
            <a:ext cx="6136348" cy="29091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1524" y="28447"/>
            <a:ext cx="10448950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 u="sng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77646" y="1634489"/>
            <a:ext cx="10836706" cy="3968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166.xml"/><Relationship Id="rId8" Type="http://schemas.openxmlformats.org/officeDocument/2006/relationships/slide" Target="slide148.xml"/><Relationship Id="rId7" Type="http://schemas.openxmlformats.org/officeDocument/2006/relationships/slide" Target="slide137.xml"/><Relationship Id="rId6" Type="http://schemas.openxmlformats.org/officeDocument/2006/relationships/slide" Target="slide92.xml"/><Relationship Id="rId5" Type="http://schemas.openxmlformats.org/officeDocument/2006/relationships/slide" Target="slide76.xml"/><Relationship Id="rId4" Type="http://schemas.openxmlformats.org/officeDocument/2006/relationships/slide" Target="slide64.xml"/><Relationship Id="rId3" Type="http://schemas.openxmlformats.org/officeDocument/2006/relationships/slide" Target="slide39.xml"/><Relationship Id="rId2" Type="http://schemas.openxmlformats.org/officeDocument/2006/relationships/slide" Target="slide16.xml"/><Relationship Id="rId19" Type="http://schemas.openxmlformats.org/officeDocument/2006/relationships/slideLayout" Target="../slideLayouts/slideLayout5.xml"/><Relationship Id="rId18" Type="http://schemas.openxmlformats.org/officeDocument/2006/relationships/slide" Target="slide279.xml"/><Relationship Id="rId17" Type="http://schemas.openxmlformats.org/officeDocument/2006/relationships/slide" Target="slide269.xml"/><Relationship Id="rId16" Type="http://schemas.openxmlformats.org/officeDocument/2006/relationships/slide" Target="slide256.xml"/><Relationship Id="rId15" Type="http://schemas.openxmlformats.org/officeDocument/2006/relationships/slide" Target="slide246.xml"/><Relationship Id="rId14" Type="http://schemas.openxmlformats.org/officeDocument/2006/relationships/slide" Target="slide238.xml"/><Relationship Id="rId13" Type="http://schemas.openxmlformats.org/officeDocument/2006/relationships/slide" Target="slide218.xml"/><Relationship Id="rId12" Type="http://schemas.openxmlformats.org/officeDocument/2006/relationships/slide" Target="slide203.xml"/><Relationship Id="rId11" Type="http://schemas.openxmlformats.org/officeDocument/2006/relationships/slide" Target="slide193.xml"/><Relationship Id="rId10" Type="http://schemas.openxmlformats.org/officeDocument/2006/relationships/slide" Target="slide178.xml"/><Relationship Id="rId1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2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1" Type="http://schemas.openxmlformats.org/officeDocument/2006/relationships/image" Target="../media/image2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jpeg"/><Relationship Id="rId1" Type="http://schemas.openxmlformats.org/officeDocument/2006/relationships/image" Target="../media/image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4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2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2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4.png"/></Relationships>
</file>

<file path=ppt/slides/_rels/slide1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4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4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2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://www.javatpoint.com/" TargetMode="Externa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image" Target="../media/image2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4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image" Target="../media/image4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1" Type="http://schemas.openxmlformats.org/officeDocument/2006/relationships/image" Target="../media/image4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://www.javatpoint.com/dbms-file-organization/" TargetMode="Externa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2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4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://www.javatpoint.com/dbms-concurrency-control/" TargetMode="Externa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2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://www.javatpoint.com/dbms-log-based-recovery/" TargetMode="Externa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2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4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4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://www.javatpoint.com/deadlock-in-dbms/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jpeg"/><Relationship Id="rId1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4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://www.javatpoint.com/dbms-file-organization/" TargetMode="Externa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3.jpeg"/><Relationship Id="rId1" Type="http://schemas.openxmlformats.org/officeDocument/2006/relationships/image" Target="../media/image4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://www.javatpoint.com/dbms-file-organization/" TargetMode="Externa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4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4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4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jpeg"/><Relationship Id="rId1" Type="http://schemas.openxmlformats.org/officeDocument/2006/relationships/image" Target="../media/image4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image" Target="../media/image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://www.javatpoint.com/dbms-file-organization/" TargetMode="Externa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1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1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1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hyperlink" Target="http://www.javatpoint.com/dbms-data-independence/last" TargetMode="External"/><Relationship Id="rId1" Type="http://schemas.openxmlformats.org/officeDocument/2006/relationships/hyperlink" Target="http://www.geeksforgeeks.org/difference-between-schema-and-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jpeg"/><Relationship Id="rId1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1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jpe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1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jpeg"/><Relationship Id="rId1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jpeg"/><Relationship Id="rId1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jpeg"/><Relationship Id="rId1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jpeg"/><Relationship Id="rId1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jpeg"/><Relationship Id="rId1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jpeg"/><Relationship Id="rId1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hyperlink" Target="http://www.javatpoint.com/dbms-aggregation/last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jpe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300" y="495833"/>
            <a:ext cx="11202035" cy="4481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Microsoft Sans Serif" panose="020B0604020202020204"/>
                <a:cs typeface="Microsoft Sans Serif" panose="020B0604020202020204"/>
              </a:rPr>
              <a:t>Catalog</a:t>
            </a: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14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" action="ppaction://hlinksldjump"/>
              </a:rPr>
              <a:t>1.</a:t>
            </a:r>
            <a:r>
              <a:rPr sz="2100" spc="592" baseline="-4000" dirty="0">
                <a:latin typeface="Microsoft Sans Serif" panose="020B0604020202020204"/>
                <a:cs typeface="Microsoft Sans Serif" panose="020B0604020202020204"/>
                <a:hlinkClick r:id="rId1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" action="ppaction://hlinksldjump"/>
              </a:rPr>
              <a:t>DBMS</a:t>
            </a:r>
            <a:r>
              <a:rPr sz="2100" spc="600" baseline="-4000" dirty="0">
                <a:latin typeface="Microsoft Sans Serif" panose="020B0604020202020204"/>
                <a:cs typeface="Microsoft Sans Serif" panose="020B0604020202020204"/>
                <a:hlinkClick r:id="rId1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" action="ppaction://hlinksldjump"/>
              </a:rPr>
              <a:t>Introduction</a:t>
            </a:r>
            <a:r>
              <a:rPr sz="2100" spc="585" baseline="-4000" dirty="0">
                <a:latin typeface="Microsoft Sans Serif" panose="020B0604020202020204"/>
                <a:cs typeface="Microsoft Sans Serif" panose="020B0604020202020204"/>
                <a:hlinkClick r:id="rId1" action="ppaction://hlinksldjump"/>
              </a:rPr>
              <a:t>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" action="ppaction://hlinksldjump"/>
              </a:rPr>
              <a:t>1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1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" action="ppaction://hlinksldjump"/>
              </a:rPr>
              <a:t>1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2" action="ppaction://hlinksldjump"/>
              </a:rPr>
              <a:t>2.</a:t>
            </a:r>
            <a:r>
              <a:rPr sz="2100" spc="592" baseline="-4000" dirty="0">
                <a:latin typeface="Microsoft Sans Serif" panose="020B0604020202020204"/>
                <a:cs typeface="Microsoft Sans Serif" panose="020B0604020202020204"/>
                <a:hlinkClick r:id="rId2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2" action="ppaction://hlinksldjump"/>
              </a:rPr>
              <a:t>DBMS</a:t>
            </a:r>
            <a:r>
              <a:rPr sz="2100" spc="592" baseline="-4000" dirty="0">
                <a:latin typeface="Microsoft Sans Serif" panose="020B0604020202020204"/>
                <a:cs typeface="Microsoft Sans Serif" panose="020B0604020202020204"/>
                <a:hlinkClick r:id="rId2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2" action="ppaction://hlinksldjump"/>
              </a:rPr>
              <a:t>Introduction</a:t>
            </a:r>
            <a:r>
              <a:rPr sz="2100" spc="577" baseline="-4000" dirty="0">
                <a:latin typeface="Microsoft Sans Serif" panose="020B0604020202020204"/>
                <a:cs typeface="Microsoft Sans Serif" panose="020B0604020202020204"/>
                <a:hlinkClick r:id="rId2" action="ppaction://hlinksldjump"/>
              </a:rPr>
              <a:t>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2" action="ppaction://hlinksldjump"/>
              </a:rPr>
              <a:t>2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2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2" action="ppaction://hlinksldjump"/>
              </a:rPr>
              <a:t>15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3" action="ppaction://hlinksldjump"/>
              </a:rPr>
              <a:t>3.</a:t>
            </a:r>
            <a:r>
              <a:rPr sz="2100" spc="487" baseline="-4000" dirty="0">
                <a:latin typeface="Microsoft Sans Serif" panose="020B0604020202020204"/>
                <a:cs typeface="Microsoft Sans Serif" panose="020B0604020202020204"/>
                <a:hlinkClick r:id="rId3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3" action="ppaction://hlinksldjump"/>
              </a:rPr>
              <a:t>DBMS</a:t>
            </a:r>
            <a:r>
              <a:rPr sz="2100" spc="487" baseline="-4000" dirty="0">
                <a:latin typeface="Microsoft Sans Serif" panose="020B0604020202020204"/>
                <a:cs typeface="Microsoft Sans Serif" panose="020B0604020202020204"/>
                <a:hlinkClick r:id="rId3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3" action="ppaction://hlinksldjump"/>
              </a:rPr>
              <a:t>ER</a:t>
            </a:r>
            <a:r>
              <a:rPr sz="2100" spc="494" baseline="-4000" dirty="0">
                <a:latin typeface="Microsoft Sans Serif" panose="020B0604020202020204"/>
                <a:cs typeface="Microsoft Sans Serif" panose="020B0604020202020204"/>
                <a:hlinkClick r:id="rId3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3" action="ppaction://hlinksldjump"/>
              </a:rPr>
              <a:t>-</a:t>
            </a:r>
            <a:r>
              <a:rPr sz="2100" spc="487" baseline="-4000" dirty="0">
                <a:latin typeface="Microsoft Sans Serif" panose="020B0604020202020204"/>
                <a:cs typeface="Microsoft Sans Serif" panose="020B0604020202020204"/>
                <a:hlinkClick r:id="rId3" action="ppaction://hlinksldjump"/>
              </a:rPr>
              <a:t>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3" action="ppaction://hlinksldjump"/>
              </a:rPr>
              <a:t>Diagrams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3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3" action="ppaction://hlinksldjump"/>
              </a:rPr>
              <a:t>38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4.</a:t>
            </a:r>
            <a:r>
              <a:rPr sz="2100" spc="-30" baseline="-4000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DBMS</a:t>
            </a:r>
            <a:r>
              <a:rPr sz="2100" spc="-22" baseline="-4000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EER</a:t>
            </a:r>
            <a:r>
              <a:rPr sz="2100" spc="-22" baseline="-4000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-</a:t>
            </a:r>
            <a:r>
              <a:rPr sz="2100" spc="-22" baseline="-4000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Diagrams</a:t>
            </a:r>
            <a:r>
              <a:rPr sz="1400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1400" spc="-45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 </a:t>
            </a:r>
            <a:r>
              <a:rPr sz="2100" spc="-37" baseline="-4000" dirty="0">
                <a:latin typeface="Microsoft Sans Serif" panose="020B0604020202020204"/>
                <a:cs typeface="Microsoft Sans Serif" panose="020B0604020202020204"/>
                <a:hlinkClick r:id="rId4" action="ppaction://hlinksldjump"/>
              </a:rPr>
              <a:t>63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5" action="ppaction://hlinksldjump"/>
              </a:rPr>
              <a:t>5.</a:t>
            </a:r>
            <a:r>
              <a:rPr sz="2100" spc="-30" baseline="-4000" dirty="0">
                <a:latin typeface="Microsoft Sans Serif" panose="020B0604020202020204"/>
                <a:cs typeface="Microsoft Sans Serif" panose="020B0604020202020204"/>
                <a:hlinkClick r:id="rId5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5" action="ppaction://hlinksldjump"/>
              </a:rPr>
              <a:t>DBMS</a:t>
            </a:r>
            <a:r>
              <a:rPr sz="2100" spc="-30" baseline="-4000" dirty="0">
                <a:latin typeface="Microsoft Sans Serif" panose="020B0604020202020204"/>
                <a:cs typeface="Microsoft Sans Serif" panose="020B0604020202020204"/>
                <a:hlinkClick r:id="rId5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5" action="ppaction://hlinksldjump"/>
              </a:rPr>
              <a:t>Keys</a:t>
            </a:r>
            <a:r>
              <a:rPr sz="1400" dirty="0">
                <a:latin typeface="Microsoft Sans Serif" panose="020B0604020202020204"/>
                <a:cs typeface="Microsoft Sans Serif" panose="020B0604020202020204"/>
                <a:hlinkClick r:id="rId5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1400" spc="-75" dirty="0">
                <a:latin typeface="Microsoft Sans Serif" panose="020B0604020202020204"/>
                <a:cs typeface="Microsoft Sans Serif" panose="020B0604020202020204"/>
                <a:hlinkClick r:id="rId5" action="ppaction://hlinksldjump"/>
              </a:rPr>
              <a:t> </a:t>
            </a:r>
            <a:r>
              <a:rPr sz="2100" spc="-37" baseline="-4000" dirty="0">
                <a:latin typeface="Microsoft Sans Serif" panose="020B0604020202020204"/>
                <a:cs typeface="Microsoft Sans Serif" panose="020B0604020202020204"/>
                <a:hlinkClick r:id="rId5" action="ppaction://hlinksldjump"/>
              </a:rPr>
              <a:t>75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6" action="ppaction://hlinksldjump"/>
              </a:rPr>
              <a:t>6.</a:t>
            </a:r>
            <a:r>
              <a:rPr sz="2100" spc="112" baseline="-4000" dirty="0">
                <a:latin typeface="Microsoft Sans Serif" panose="020B0604020202020204"/>
                <a:cs typeface="Microsoft Sans Serif" panose="020B0604020202020204"/>
                <a:hlinkClick r:id="rId6" action="ppaction://hlinksldjump"/>
              </a:rPr>
              <a:t> 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6" action="ppaction://hlinksldjump"/>
              </a:rPr>
              <a:t>DBMS</a:t>
            </a:r>
            <a:r>
              <a:rPr sz="2100" spc="120" baseline="-4000" dirty="0">
                <a:latin typeface="Microsoft Sans Serif" panose="020B0604020202020204"/>
                <a:cs typeface="Microsoft Sans Serif" panose="020B0604020202020204"/>
                <a:hlinkClick r:id="rId6" action="ppaction://hlinksldjump"/>
              </a:rPr>
              <a:t> 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6" action="ppaction://hlinksldjump"/>
              </a:rPr>
              <a:t>Relational</a:t>
            </a:r>
            <a:r>
              <a:rPr sz="2100" spc="104" baseline="-4000" dirty="0">
                <a:latin typeface="Microsoft Sans Serif" panose="020B0604020202020204"/>
                <a:cs typeface="Microsoft Sans Serif" panose="020B0604020202020204"/>
                <a:hlinkClick r:id="rId6" action="ppaction://hlinksldjump"/>
              </a:rPr>
              <a:t> 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6" action="ppaction://hlinksldjump"/>
              </a:rPr>
              <a:t>Algebra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6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1400" spc="-25" dirty="0">
                <a:latin typeface="Microsoft Sans Serif" panose="020B0604020202020204"/>
                <a:cs typeface="Microsoft Sans Serif" panose="020B0604020202020204"/>
                <a:hlinkClick r:id="rId6" action="ppaction://hlinksldjump"/>
              </a:rPr>
              <a:t> </a:t>
            </a:r>
            <a:r>
              <a:rPr sz="2100" spc="-37" baseline="-4000" dirty="0">
                <a:latin typeface="Microsoft Sans Serif" panose="020B0604020202020204"/>
                <a:cs typeface="Microsoft Sans Serif" panose="020B0604020202020204"/>
                <a:hlinkClick r:id="rId6" action="ppaction://hlinksldjump"/>
              </a:rPr>
              <a:t>91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7" action="ppaction://hlinksldjump"/>
              </a:rPr>
              <a:t>7.</a:t>
            </a:r>
            <a:r>
              <a:rPr sz="2100" spc="540" baseline="-4000" dirty="0">
                <a:latin typeface="Microsoft Sans Serif" panose="020B0604020202020204"/>
                <a:cs typeface="Microsoft Sans Serif" panose="020B0604020202020204"/>
                <a:hlinkClick r:id="rId7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7" action="ppaction://hlinksldjump"/>
              </a:rPr>
              <a:t>DBMS</a:t>
            </a:r>
            <a:r>
              <a:rPr sz="2100" spc="540" baseline="-4000" dirty="0">
                <a:latin typeface="Microsoft Sans Serif" panose="020B0604020202020204"/>
                <a:cs typeface="Microsoft Sans Serif" panose="020B0604020202020204"/>
                <a:hlinkClick r:id="rId7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7" action="ppaction://hlinksldjump"/>
              </a:rPr>
              <a:t>Functional</a:t>
            </a:r>
            <a:r>
              <a:rPr sz="2100" spc="532" baseline="-4000" dirty="0">
                <a:latin typeface="Microsoft Sans Serif" panose="020B0604020202020204"/>
                <a:cs typeface="Microsoft Sans Serif" panose="020B0604020202020204"/>
                <a:hlinkClick r:id="rId7" action="ppaction://hlinksldjump"/>
              </a:rPr>
              <a:t>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7" action="ppaction://hlinksldjump"/>
              </a:rPr>
              <a:t>Dependency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7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7" action="ppaction://hlinksldjump"/>
              </a:rPr>
              <a:t>136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8.</a:t>
            </a:r>
            <a:r>
              <a:rPr sz="2100" spc="-30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DBMS</a:t>
            </a:r>
            <a:r>
              <a:rPr sz="2100" spc="-22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Armstrong</a:t>
            </a:r>
            <a:r>
              <a:rPr sz="2100" spc="-22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Axioms</a:t>
            </a:r>
            <a:r>
              <a:rPr sz="2100" spc="-22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(Inference</a:t>
            </a:r>
            <a:r>
              <a:rPr sz="2100" spc="-37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Rules)</a:t>
            </a:r>
            <a:r>
              <a:rPr sz="14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1400" spc="-3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 </a:t>
            </a:r>
            <a:r>
              <a:rPr sz="2100" spc="-37" baseline="-4000" dirty="0">
                <a:latin typeface="Microsoft Sans Serif" panose="020B0604020202020204"/>
                <a:cs typeface="Microsoft Sans Serif" panose="020B0604020202020204"/>
                <a:hlinkClick r:id="rId8" action="ppaction://hlinksldjump"/>
              </a:rPr>
              <a:t>147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9" action="ppaction://hlinksldjump"/>
              </a:rPr>
              <a:t>9.</a:t>
            </a:r>
            <a:r>
              <a:rPr sz="2100" spc="419" baseline="-4000" dirty="0">
                <a:latin typeface="Microsoft Sans Serif" panose="020B0604020202020204"/>
                <a:cs typeface="Microsoft Sans Serif" panose="020B0604020202020204"/>
                <a:hlinkClick r:id="rId9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9" action="ppaction://hlinksldjump"/>
              </a:rPr>
              <a:t>DBMS</a:t>
            </a:r>
            <a:r>
              <a:rPr sz="2100" spc="419" baseline="-4000" dirty="0">
                <a:latin typeface="Microsoft Sans Serif" panose="020B0604020202020204"/>
                <a:cs typeface="Microsoft Sans Serif" panose="020B0604020202020204"/>
                <a:hlinkClick r:id="rId9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9" action="ppaction://hlinksldjump"/>
              </a:rPr>
              <a:t>Normalization</a:t>
            </a:r>
            <a:r>
              <a:rPr sz="2100" spc="405" baseline="-4000" dirty="0">
                <a:latin typeface="Microsoft Sans Serif" panose="020B0604020202020204"/>
                <a:cs typeface="Microsoft Sans Serif" panose="020B0604020202020204"/>
                <a:hlinkClick r:id="rId9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9" action="ppaction://hlinksldjump"/>
              </a:rPr>
              <a:t>Part</a:t>
            </a:r>
            <a:r>
              <a:rPr sz="2100" spc="419" baseline="-4000" dirty="0">
                <a:latin typeface="Microsoft Sans Serif" panose="020B0604020202020204"/>
                <a:cs typeface="Microsoft Sans Serif" panose="020B0604020202020204"/>
                <a:hlinkClick r:id="rId9" action="ppaction://hlinksldjump"/>
              </a:rPr>
              <a:t>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9" action="ppaction://hlinksldjump"/>
              </a:rPr>
              <a:t>1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9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9" action="ppaction://hlinksldjump"/>
              </a:rPr>
              <a:t>165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0" action="ppaction://hlinksldjump"/>
              </a:rPr>
              <a:t>10.</a:t>
            </a:r>
            <a:r>
              <a:rPr sz="2100" spc="412" baseline="-4000" dirty="0">
                <a:latin typeface="Microsoft Sans Serif" panose="020B0604020202020204"/>
                <a:cs typeface="Microsoft Sans Serif" panose="020B0604020202020204"/>
                <a:hlinkClick r:id="rId10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0" action="ppaction://hlinksldjump"/>
              </a:rPr>
              <a:t>DBMS</a:t>
            </a:r>
            <a:r>
              <a:rPr sz="2100" spc="412" baseline="-4000" dirty="0">
                <a:latin typeface="Microsoft Sans Serif" panose="020B0604020202020204"/>
                <a:cs typeface="Microsoft Sans Serif" panose="020B0604020202020204"/>
                <a:hlinkClick r:id="rId10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0" action="ppaction://hlinksldjump"/>
              </a:rPr>
              <a:t>Normalization</a:t>
            </a:r>
            <a:r>
              <a:rPr sz="2100" spc="397" baseline="-4000" dirty="0">
                <a:latin typeface="Microsoft Sans Serif" panose="020B0604020202020204"/>
                <a:cs typeface="Microsoft Sans Serif" panose="020B0604020202020204"/>
                <a:hlinkClick r:id="rId10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0" action="ppaction://hlinksldjump"/>
              </a:rPr>
              <a:t>Part</a:t>
            </a:r>
            <a:r>
              <a:rPr sz="2100" spc="419" baseline="-4000" dirty="0">
                <a:latin typeface="Microsoft Sans Serif" panose="020B0604020202020204"/>
                <a:cs typeface="Microsoft Sans Serif" panose="020B0604020202020204"/>
                <a:hlinkClick r:id="rId10" action="ppaction://hlinksldjump"/>
              </a:rPr>
              <a:t>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0" action="ppaction://hlinksldjump"/>
              </a:rPr>
              <a:t>2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10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0" action="ppaction://hlinksldjump"/>
              </a:rPr>
              <a:t>177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1" action="ppaction://hlinksldjump"/>
              </a:rPr>
              <a:t>11.</a:t>
            </a:r>
            <a:r>
              <a:rPr sz="2100" spc="412" baseline="-4000" dirty="0">
                <a:latin typeface="Microsoft Sans Serif" panose="020B0604020202020204"/>
                <a:cs typeface="Microsoft Sans Serif" panose="020B0604020202020204"/>
                <a:hlinkClick r:id="rId11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1" action="ppaction://hlinksldjump"/>
              </a:rPr>
              <a:t>DBMS</a:t>
            </a:r>
            <a:r>
              <a:rPr sz="2100" spc="412" baseline="-4000" dirty="0">
                <a:latin typeface="Microsoft Sans Serif" panose="020B0604020202020204"/>
                <a:cs typeface="Microsoft Sans Serif" panose="020B0604020202020204"/>
                <a:hlinkClick r:id="rId11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1" action="ppaction://hlinksldjump"/>
              </a:rPr>
              <a:t>Normalization</a:t>
            </a:r>
            <a:r>
              <a:rPr sz="2100" spc="397" baseline="-4000" dirty="0">
                <a:latin typeface="Microsoft Sans Serif" panose="020B0604020202020204"/>
                <a:cs typeface="Microsoft Sans Serif" panose="020B0604020202020204"/>
                <a:hlinkClick r:id="rId11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1" action="ppaction://hlinksldjump"/>
              </a:rPr>
              <a:t>Part</a:t>
            </a:r>
            <a:r>
              <a:rPr sz="2100" spc="419" baseline="-4000" dirty="0">
                <a:latin typeface="Microsoft Sans Serif" panose="020B0604020202020204"/>
                <a:cs typeface="Microsoft Sans Serif" panose="020B0604020202020204"/>
                <a:hlinkClick r:id="rId11" action="ppaction://hlinksldjump"/>
              </a:rPr>
              <a:t>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1" action="ppaction://hlinksldjump"/>
              </a:rPr>
              <a:t>3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11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1" action="ppaction://hlinksldjump"/>
              </a:rPr>
              <a:t>192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2" action="ppaction://hlinksldjump"/>
              </a:rPr>
              <a:t>12.</a:t>
            </a:r>
            <a:r>
              <a:rPr sz="2100" spc="569" baseline="-4000" dirty="0">
                <a:latin typeface="Microsoft Sans Serif" panose="020B0604020202020204"/>
                <a:cs typeface="Microsoft Sans Serif" panose="020B0604020202020204"/>
                <a:hlinkClick r:id="rId12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2" action="ppaction://hlinksldjump"/>
              </a:rPr>
              <a:t>DBMS</a:t>
            </a:r>
            <a:r>
              <a:rPr sz="2100" spc="569" baseline="-4000" dirty="0">
                <a:latin typeface="Microsoft Sans Serif" panose="020B0604020202020204"/>
                <a:cs typeface="Microsoft Sans Serif" panose="020B0604020202020204"/>
                <a:hlinkClick r:id="rId12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2" action="ppaction://hlinksldjump"/>
              </a:rPr>
              <a:t>Transaction</a:t>
            </a:r>
            <a:r>
              <a:rPr sz="2100" spc="555" baseline="-4000" dirty="0">
                <a:latin typeface="Microsoft Sans Serif" panose="020B0604020202020204"/>
                <a:cs typeface="Microsoft Sans Serif" panose="020B0604020202020204"/>
                <a:hlinkClick r:id="rId12" action="ppaction://hlinksldjump"/>
              </a:rPr>
              <a:t>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2" action="ppaction://hlinksldjump"/>
              </a:rPr>
              <a:t>Processing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12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2" action="ppaction://hlinksldjump"/>
              </a:rPr>
              <a:t>202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3" action="ppaction://hlinksldjump"/>
              </a:rPr>
              <a:t>13.</a:t>
            </a:r>
            <a:r>
              <a:rPr sz="2100" spc="375" baseline="-4000" dirty="0">
                <a:latin typeface="Microsoft Sans Serif" panose="020B0604020202020204"/>
                <a:cs typeface="Microsoft Sans Serif" panose="020B0604020202020204"/>
                <a:hlinkClick r:id="rId13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3" action="ppaction://hlinksldjump"/>
              </a:rPr>
              <a:t>DBMS</a:t>
            </a:r>
            <a:r>
              <a:rPr sz="2100" spc="382" baseline="-4000" dirty="0">
                <a:latin typeface="Microsoft Sans Serif" panose="020B0604020202020204"/>
                <a:cs typeface="Microsoft Sans Serif" panose="020B0604020202020204"/>
                <a:hlinkClick r:id="rId13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3" action="ppaction://hlinksldjump"/>
              </a:rPr>
              <a:t>Concurrency</a:t>
            </a:r>
            <a:r>
              <a:rPr sz="2100" spc="367" baseline="-4000" dirty="0">
                <a:latin typeface="Microsoft Sans Serif" panose="020B0604020202020204"/>
                <a:cs typeface="Microsoft Sans Serif" panose="020B0604020202020204"/>
                <a:hlinkClick r:id="rId13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3" action="ppaction://hlinksldjump"/>
              </a:rPr>
              <a:t>Control</a:t>
            </a:r>
            <a:r>
              <a:rPr sz="2100" spc="367" baseline="-4000" dirty="0">
                <a:latin typeface="Microsoft Sans Serif" panose="020B0604020202020204"/>
                <a:cs typeface="Microsoft Sans Serif" panose="020B0604020202020204"/>
                <a:hlinkClick r:id="rId13" action="ppaction://hlinksldjump"/>
              </a:rPr>
              <a:t>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3" action="ppaction://hlinksldjump"/>
              </a:rPr>
              <a:t>Techniques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13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3" action="ppaction://hlinksldjump"/>
              </a:rPr>
              <a:t>217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14.</a:t>
            </a:r>
            <a:r>
              <a:rPr sz="2100" spc="569" baseline="-4000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DBMS</a:t>
            </a:r>
            <a:r>
              <a:rPr sz="2100" spc="577" baseline="-4000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Log</a:t>
            </a:r>
            <a:r>
              <a:rPr sz="2100" spc="555" baseline="-4000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Based</a:t>
            </a:r>
            <a:r>
              <a:rPr sz="2100" spc="562" baseline="-4000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Recovery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1400" spc="15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 </a:t>
            </a:r>
            <a:r>
              <a:rPr sz="2100" spc="-37" baseline="-4000" dirty="0">
                <a:latin typeface="Microsoft Sans Serif" panose="020B0604020202020204"/>
                <a:cs typeface="Microsoft Sans Serif" panose="020B0604020202020204"/>
                <a:hlinkClick r:id="rId14" action="ppaction://hlinksldjump"/>
              </a:rPr>
              <a:t>229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5" action="ppaction://hlinksldjump"/>
              </a:rPr>
              <a:t>15.</a:t>
            </a:r>
            <a:r>
              <a:rPr sz="2100" spc="-30" baseline="-4000" dirty="0">
                <a:latin typeface="Microsoft Sans Serif" panose="020B0604020202020204"/>
                <a:cs typeface="Microsoft Sans Serif" panose="020B0604020202020204"/>
                <a:hlinkClick r:id="rId15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5" action="ppaction://hlinksldjump"/>
              </a:rPr>
              <a:t>DBMS</a:t>
            </a:r>
            <a:r>
              <a:rPr sz="2100" spc="-30" baseline="-4000" dirty="0">
                <a:latin typeface="Microsoft Sans Serif" panose="020B0604020202020204"/>
                <a:cs typeface="Microsoft Sans Serif" panose="020B0604020202020204"/>
                <a:hlinkClick r:id="rId15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5" action="ppaction://hlinksldjump"/>
              </a:rPr>
              <a:t>Deadlock</a:t>
            </a:r>
            <a:r>
              <a:rPr sz="1400" dirty="0">
                <a:latin typeface="Microsoft Sans Serif" panose="020B0604020202020204"/>
                <a:cs typeface="Microsoft Sans Serif" panose="020B0604020202020204"/>
                <a:hlinkClick r:id="rId15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1400" spc="-85" dirty="0">
                <a:latin typeface="Microsoft Sans Serif" panose="020B0604020202020204"/>
                <a:cs typeface="Microsoft Sans Serif" panose="020B0604020202020204"/>
                <a:hlinkClick r:id="rId15" action="ppaction://hlinksldjump"/>
              </a:rPr>
              <a:t> </a:t>
            </a:r>
            <a:r>
              <a:rPr sz="2100" spc="-37" baseline="-4000" dirty="0">
                <a:latin typeface="Microsoft Sans Serif" panose="020B0604020202020204"/>
                <a:cs typeface="Microsoft Sans Serif" panose="020B0604020202020204"/>
                <a:hlinkClick r:id="rId15" action="ppaction://hlinksldjump"/>
              </a:rPr>
              <a:t>237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6" action="ppaction://hlinksldjump"/>
              </a:rPr>
              <a:t>16.</a:t>
            </a:r>
            <a:r>
              <a:rPr sz="2100" spc="225" baseline="-4000" dirty="0">
                <a:latin typeface="Microsoft Sans Serif" panose="020B0604020202020204"/>
                <a:cs typeface="Microsoft Sans Serif" panose="020B0604020202020204"/>
                <a:hlinkClick r:id="rId16" action="ppaction://hlinksldjump"/>
              </a:rPr>
              <a:t> 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6" action="ppaction://hlinksldjump"/>
              </a:rPr>
              <a:t>DBMS</a:t>
            </a:r>
            <a:r>
              <a:rPr sz="2100" spc="225" baseline="-4000" dirty="0">
                <a:latin typeface="Microsoft Sans Serif" panose="020B0604020202020204"/>
                <a:cs typeface="Microsoft Sans Serif" panose="020B0604020202020204"/>
                <a:hlinkClick r:id="rId16" action="ppaction://hlinksldjump"/>
              </a:rPr>
              <a:t> 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6" action="ppaction://hlinksldjump"/>
              </a:rPr>
              <a:t>Serializability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16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1400" spc="365" dirty="0">
                <a:latin typeface="Microsoft Sans Serif" panose="020B0604020202020204"/>
                <a:cs typeface="Microsoft Sans Serif" panose="020B0604020202020204"/>
                <a:hlinkClick r:id="rId16" action="ppaction://hlinksldjump"/>
              </a:rPr>
              <a:t> </a:t>
            </a:r>
            <a:r>
              <a:rPr sz="2100" spc="-37" baseline="-4000" dirty="0">
                <a:latin typeface="Microsoft Sans Serif" panose="020B0604020202020204"/>
                <a:cs typeface="Microsoft Sans Serif" panose="020B0604020202020204"/>
                <a:hlinkClick r:id="rId16" action="ppaction://hlinksldjump"/>
              </a:rPr>
              <a:t>247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7" action="ppaction://hlinksldjump"/>
              </a:rPr>
              <a:t>17.</a:t>
            </a:r>
            <a:r>
              <a:rPr sz="2100" spc="577" baseline="-4000" dirty="0">
                <a:latin typeface="Microsoft Sans Serif" panose="020B0604020202020204"/>
                <a:cs typeface="Microsoft Sans Serif" panose="020B0604020202020204"/>
                <a:hlinkClick r:id="rId17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7" action="ppaction://hlinksldjump"/>
              </a:rPr>
              <a:t>DBMS</a:t>
            </a:r>
            <a:r>
              <a:rPr sz="2100" spc="585" baseline="-4000" dirty="0">
                <a:latin typeface="Microsoft Sans Serif" panose="020B0604020202020204"/>
                <a:cs typeface="Microsoft Sans Serif" panose="020B0604020202020204"/>
                <a:hlinkClick r:id="rId17" action="ppaction://hlinksldjump"/>
              </a:rPr>
              <a:t>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7" action="ppaction://hlinksldjump"/>
              </a:rPr>
              <a:t>Distributed</a:t>
            </a:r>
            <a:r>
              <a:rPr sz="2100" spc="562" baseline="-4000" dirty="0">
                <a:latin typeface="Microsoft Sans Serif" panose="020B0604020202020204"/>
                <a:cs typeface="Microsoft Sans Serif" panose="020B0604020202020204"/>
                <a:hlinkClick r:id="rId17" action="ppaction://hlinksldjump"/>
              </a:rPr>
              <a:t>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7" action="ppaction://hlinksldjump"/>
              </a:rPr>
              <a:t>Database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17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7" action="ppaction://hlinksldjump"/>
              </a:rPr>
              <a:t>260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8" action="ppaction://hlinksldjump"/>
              </a:rPr>
              <a:t>18.</a:t>
            </a:r>
            <a:r>
              <a:rPr sz="2100" spc="89" baseline="-4000" dirty="0">
                <a:latin typeface="Microsoft Sans Serif" panose="020B0604020202020204"/>
                <a:cs typeface="Microsoft Sans Serif" panose="020B0604020202020204"/>
                <a:hlinkClick r:id="rId18" action="ppaction://hlinksldjump"/>
              </a:rPr>
              <a:t> 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8" action="ppaction://hlinksldjump"/>
              </a:rPr>
              <a:t>DBMS</a:t>
            </a:r>
            <a:r>
              <a:rPr sz="2100" spc="97" baseline="-4000" dirty="0">
                <a:latin typeface="Microsoft Sans Serif" panose="020B0604020202020204"/>
                <a:cs typeface="Microsoft Sans Serif" panose="020B0604020202020204"/>
                <a:hlinkClick r:id="rId18" action="ppaction://hlinksldjump"/>
              </a:rPr>
              <a:t>  </a:t>
            </a:r>
            <a:r>
              <a:rPr sz="2100" baseline="-4000" dirty="0">
                <a:latin typeface="Microsoft Sans Serif" panose="020B0604020202020204"/>
                <a:cs typeface="Microsoft Sans Serif" panose="020B0604020202020204"/>
                <a:hlinkClick r:id="rId18" action="ppaction://hlinksldjump"/>
              </a:rPr>
              <a:t>File</a:t>
            </a:r>
            <a:r>
              <a:rPr sz="2100" spc="89" baseline="-4000" dirty="0">
                <a:latin typeface="Microsoft Sans Serif" panose="020B0604020202020204"/>
                <a:cs typeface="Microsoft Sans Serif" panose="020B0604020202020204"/>
                <a:hlinkClick r:id="rId18" action="ppaction://hlinksldjump"/>
              </a:rPr>
              <a:t>  </a:t>
            </a:r>
            <a:r>
              <a:rPr sz="2100" spc="-15" baseline="-4000" dirty="0">
                <a:latin typeface="Microsoft Sans Serif" panose="020B0604020202020204"/>
                <a:cs typeface="Microsoft Sans Serif" panose="020B0604020202020204"/>
                <a:hlinkClick r:id="rId18" action="ppaction://hlinksldjump"/>
              </a:rPr>
              <a:t>Organization</a:t>
            </a:r>
            <a:r>
              <a:rPr sz="1400" spc="-10" dirty="0">
                <a:latin typeface="Microsoft Sans Serif" panose="020B0604020202020204"/>
                <a:cs typeface="Microsoft Sans Serif" panose="020B0604020202020204"/>
                <a:hlinkClick r:id="rId18" action="ppaction://hlinksldjump"/>
              </a:rPr>
              <a:t>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·</a:t>
            </a:r>
            <a:r>
              <a:rPr sz="1400" spc="145" dirty="0">
                <a:latin typeface="Microsoft Sans Serif" panose="020B0604020202020204"/>
                <a:cs typeface="Microsoft Sans Serif" panose="020B0604020202020204"/>
                <a:hlinkClick r:id="rId18" action="ppaction://hlinksldjump"/>
              </a:rPr>
              <a:t> </a:t>
            </a:r>
            <a:r>
              <a:rPr sz="2100" spc="-37" baseline="-4000" dirty="0">
                <a:latin typeface="Microsoft Sans Serif" panose="020B0604020202020204"/>
                <a:cs typeface="Microsoft Sans Serif" panose="020B0604020202020204"/>
                <a:hlinkClick r:id="rId18" action="ppaction://hlinksldjump"/>
              </a:rPr>
              <a:t>270</a:t>
            </a:r>
            <a:endParaRPr sz="2100" baseline="-40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8447"/>
            <a:ext cx="737679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dirty="0"/>
              <a:t>Introduction</a:t>
            </a:r>
            <a:r>
              <a:rPr sz="3600" spc="-150" dirty="0"/>
              <a:t> </a:t>
            </a:r>
            <a:r>
              <a:rPr sz="3600" dirty="0"/>
              <a:t>of</a:t>
            </a:r>
            <a:r>
              <a:rPr sz="3600" spc="-80" dirty="0"/>
              <a:t> </a:t>
            </a:r>
            <a:r>
              <a:rPr sz="3600" spc="-10" dirty="0"/>
              <a:t>3-</a:t>
            </a:r>
            <a:r>
              <a:rPr sz="3600" spc="-35" dirty="0"/>
              <a:t>Tier</a:t>
            </a:r>
            <a:r>
              <a:rPr sz="3600" spc="-260" dirty="0"/>
              <a:t> </a:t>
            </a:r>
            <a:r>
              <a:rPr sz="3600" spc="-10" dirty="0"/>
              <a:t>Architecture</a:t>
            </a:r>
            <a:r>
              <a:rPr sz="3600" spc="-80" dirty="0"/>
              <a:t> </a:t>
            </a:r>
            <a:r>
              <a:rPr sz="3600" spc="-25" dirty="0"/>
              <a:t>in</a:t>
            </a:r>
            <a:r>
              <a:rPr sz="3600" u="none" spc="-25" dirty="0"/>
              <a:t> </a:t>
            </a:r>
            <a:r>
              <a:rPr sz="3600" spc="-20" dirty="0"/>
              <a:t>DBMS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8936" y="1305560"/>
            <a:ext cx="10921365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080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  <a:tab pos="1408430" algn="l"/>
                <a:tab pos="2341245" algn="l"/>
                <a:tab pos="4176395" algn="l"/>
                <a:tab pos="5363845" algn="l"/>
                <a:tab pos="5958205" algn="l"/>
                <a:tab pos="7416800" algn="l"/>
                <a:tab pos="8562975" algn="l"/>
                <a:tab pos="9276715" algn="l"/>
                <a:tab pos="10146665" algn="l"/>
              </a:tabLst>
            </a:pP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3-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tier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architecture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divides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inter-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related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independent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modules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shown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below: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1434" y="2786196"/>
            <a:ext cx="6228238" cy="320902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9875"/>
            <a:ext cx="792035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0" dirty="0"/>
              <a:t>Relational</a:t>
            </a:r>
            <a:r>
              <a:rPr sz="3600" spc="-204" dirty="0"/>
              <a:t> </a:t>
            </a:r>
            <a:r>
              <a:rPr sz="3600" dirty="0"/>
              <a:t>Algebra</a:t>
            </a:r>
            <a:r>
              <a:rPr sz="3600" spc="-75" dirty="0"/>
              <a:t> </a:t>
            </a:r>
            <a:r>
              <a:rPr sz="3600" dirty="0"/>
              <a:t>Operations</a:t>
            </a:r>
            <a:r>
              <a:rPr sz="3600" spc="-35" dirty="0"/>
              <a:t> </a:t>
            </a:r>
            <a:r>
              <a:rPr sz="3600" dirty="0"/>
              <a:t>From</a:t>
            </a:r>
            <a:r>
              <a:rPr sz="3600" spc="-50" dirty="0"/>
              <a:t> </a:t>
            </a:r>
            <a:r>
              <a:rPr sz="3600" spc="-25" dirty="0"/>
              <a:t>Set</a:t>
            </a:r>
            <a:r>
              <a:rPr sz="3600" u="none" spc="-25" dirty="0"/>
              <a:t> </a:t>
            </a:r>
            <a:r>
              <a:rPr sz="3600" spc="-10" dirty="0"/>
              <a:t>Theory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589741"/>
            <a:ext cx="8119109" cy="182372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INTERSECTION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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Exp.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025015">
              <a:lnSpc>
                <a:spcPct val="100000"/>
              </a:lnSpc>
              <a:spcBef>
                <a:spcPts val="1920"/>
              </a:spcBef>
              <a:tabLst>
                <a:tab pos="6578600" algn="l"/>
              </a:tabLst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50581" y="3481959"/>
          <a:ext cx="4677410" cy="1136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4255"/>
                <a:gridCol w="2294255"/>
              </a:tblGrid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CSTATUS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RAJAT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GOOD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RAHUL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EXCELLENT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215888" y="3481959"/>
          <a:ext cx="4677410" cy="110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4255"/>
                <a:gridCol w="2294255"/>
              </a:tblGrid>
              <a:tr h="3651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CSTATUS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KARAN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POOR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RAJAT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GOOD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460372" y="5111622"/>
            <a:ext cx="1545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8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Symbol" panose="05050102010706020507"/>
                <a:cs typeface="Symbol" panose="05050102010706020507"/>
              </a:rPr>
              <a:t>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65701" y="5081904"/>
          <a:ext cx="4133215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1839"/>
                <a:gridCol w="2021839"/>
              </a:tblGrid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CSTATUS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RAJAT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GOOD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9875"/>
            <a:ext cx="792035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0" dirty="0"/>
              <a:t>Relational</a:t>
            </a:r>
            <a:r>
              <a:rPr sz="3600" spc="-204" dirty="0"/>
              <a:t> </a:t>
            </a:r>
            <a:r>
              <a:rPr sz="3600" dirty="0"/>
              <a:t>Algebra</a:t>
            </a:r>
            <a:r>
              <a:rPr sz="3600" spc="-75" dirty="0"/>
              <a:t> </a:t>
            </a:r>
            <a:r>
              <a:rPr sz="3600" dirty="0"/>
              <a:t>Operations</a:t>
            </a:r>
            <a:r>
              <a:rPr sz="3600" spc="-35" dirty="0"/>
              <a:t> </a:t>
            </a:r>
            <a:r>
              <a:rPr sz="3600" dirty="0"/>
              <a:t>From</a:t>
            </a:r>
            <a:r>
              <a:rPr sz="3600" spc="-50" dirty="0"/>
              <a:t> </a:t>
            </a:r>
            <a:r>
              <a:rPr sz="3600" spc="-25" dirty="0"/>
              <a:t>Set</a:t>
            </a:r>
            <a:r>
              <a:rPr sz="3600" u="none" spc="-25" dirty="0"/>
              <a:t> </a:t>
            </a:r>
            <a:r>
              <a:rPr sz="3600" spc="-10" dirty="0"/>
              <a:t>Theory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848434"/>
            <a:ext cx="10266045" cy="3216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DIFFERENCE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(–)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460"/>
              </a:lnSpc>
              <a:spcBef>
                <a:spcPts val="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DIFFERENCE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 symbolized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 – symbol.</a:t>
            </a:r>
            <a:r>
              <a:rPr sz="3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result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A–B,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includes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tuples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4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9875"/>
            <a:ext cx="792035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0" dirty="0"/>
              <a:t>Relational</a:t>
            </a:r>
            <a:r>
              <a:rPr sz="3600" spc="-204" dirty="0"/>
              <a:t> </a:t>
            </a:r>
            <a:r>
              <a:rPr sz="3600" dirty="0"/>
              <a:t>Algebra</a:t>
            </a:r>
            <a:r>
              <a:rPr sz="3600" spc="-75" dirty="0"/>
              <a:t> </a:t>
            </a:r>
            <a:r>
              <a:rPr sz="3600" dirty="0"/>
              <a:t>Operations</a:t>
            </a:r>
            <a:r>
              <a:rPr sz="3600" spc="-35" dirty="0"/>
              <a:t> </a:t>
            </a:r>
            <a:r>
              <a:rPr sz="3600" dirty="0"/>
              <a:t>From</a:t>
            </a:r>
            <a:r>
              <a:rPr sz="3600" spc="-50" dirty="0"/>
              <a:t> </a:t>
            </a:r>
            <a:r>
              <a:rPr sz="3600" spc="-25" dirty="0"/>
              <a:t>Set</a:t>
            </a:r>
            <a:r>
              <a:rPr sz="3600" u="none" spc="-25" dirty="0"/>
              <a:t> </a:t>
            </a:r>
            <a:r>
              <a:rPr sz="3600" spc="-10" dirty="0"/>
              <a:t>Theory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586693"/>
            <a:ext cx="8119109" cy="182689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DIFFERENCE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(–)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Exp.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025015">
              <a:lnSpc>
                <a:spcPct val="100000"/>
              </a:lnSpc>
              <a:spcBef>
                <a:spcPts val="1920"/>
              </a:spcBef>
              <a:tabLst>
                <a:tab pos="6578600" algn="l"/>
              </a:tabLst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50581" y="3481959"/>
          <a:ext cx="4677410" cy="1136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4255"/>
                <a:gridCol w="2294255"/>
              </a:tblGrid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CSTATUS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RAJAT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GOOD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RAHUL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EXCELLENT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215888" y="3481959"/>
          <a:ext cx="4677410" cy="110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4255"/>
                <a:gridCol w="2294255"/>
              </a:tblGrid>
              <a:tr h="3651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CSTATUS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KARAN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POOR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RAJAT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GOOD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460372" y="5110098"/>
            <a:ext cx="1449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8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465701" y="5234178"/>
          <a:ext cx="4133215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1839"/>
                <a:gridCol w="2021839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CSTATUS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RAHUL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EXCELLENT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5328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u="none" dirty="0"/>
              <a:t>Unary</a:t>
            </a:r>
            <a:r>
              <a:rPr u="none" spc="-125" dirty="0"/>
              <a:t> </a:t>
            </a:r>
            <a:r>
              <a:rPr u="none" dirty="0"/>
              <a:t>Relational</a:t>
            </a:r>
            <a:r>
              <a:rPr u="none" spc="-120" dirty="0"/>
              <a:t> </a:t>
            </a:r>
            <a:r>
              <a:rPr u="none" spc="-10" dirty="0"/>
              <a:t>Operations</a:t>
            </a:r>
            <a:endParaRPr u="none"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31594" y="1772593"/>
            <a:ext cx="2738755" cy="172275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715"/>
              </a:spcBef>
              <a:buAutoNum type="alphaLcPeriod"/>
              <a:tabLst>
                <a:tab pos="39624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32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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19100" indent="-406400">
              <a:lnSpc>
                <a:spcPct val="100000"/>
              </a:lnSpc>
              <a:spcBef>
                <a:spcPts val="615"/>
              </a:spcBef>
              <a:buAutoNum type="alphaLcPeriod"/>
              <a:tabLst>
                <a:tab pos="4191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3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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96240" indent="-383540">
              <a:lnSpc>
                <a:spcPct val="100000"/>
              </a:lnSpc>
              <a:spcBef>
                <a:spcPts val="610"/>
              </a:spcBef>
              <a:buAutoNum type="alphaLcPeriod"/>
              <a:tabLst>
                <a:tab pos="39624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RENAME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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685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dirty="0"/>
              <a:t>SELECT</a:t>
            </a:r>
            <a:r>
              <a:rPr spc="-145" dirty="0"/>
              <a:t> </a:t>
            </a:r>
            <a:r>
              <a:rPr dirty="0"/>
              <a:t>Operator</a:t>
            </a:r>
            <a:r>
              <a:rPr spc="-135" dirty="0"/>
              <a:t> </a:t>
            </a:r>
            <a:r>
              <a:rPr spc="-25" dirty="0"/>
              <a:t>(</a:t>
            </a:r>
            <a:r>
              <a:rPr b="0" spc="-25" dirty="0">
                <a:latin typeface="Symbol" panose="05050102010706020507"/>
                <a:cs typeface="Symbol" panose="05050102010706020507"/>
              </a:rPr>
              <a:t></a:t>
            </a:r>
            <a:r>
              <a:rPr spc="-25" dirty="0"/>
              <a:t>)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476882"/>
            <a:ext cx="10009505" cy="490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6350" indent="-4578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69900" algn="l"/>
                <a:tab pos="2120265" algn="l"/>
                <a:tab pos="3827145" algn="l"/>
                <a:tab pos="4269740" algn="l"/>
                <a:tab pos="5187315" algn="l"/>
                <a:tab pos="5831840" algn="l"/>
                <a:tab pos="7448550" algn="l"/>
                <a:tab pos="7799705" algn="l"/>
                <a:tab pos="8988425" algn="l"/>
                <a:tab pos="9497695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selecting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subset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tuples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according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selection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condition.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9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Operator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 denoted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sigma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(σ).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69900" marR="5715" indent="-457835">
              <a:lnSpc>
                <a:spcPct val="100000"/>
              </a:lnSpc>
              <a:buFont typeface="Arial MT"/>
              <a:buChar char="•"/>
              <a:tabLst>
                <a:tab pos="469900" algn="l"/>
                <a:tab pos="878205" algn="l"/>
                <a:tab pos="1308100" algn="l"/>
                <a:tab pos="2214880" algn="l"/>
                <a:tab pos="2713355" algn="l"/>
                <a:tab pos="3255645" algn="l"/>
                <a:tab pos="5156835" algn="l"/>
                <a:tab pos="5630545" algn="l"/>
                <a:tab pos="6921500" algn="l"/>
                <a:tab pos="8051165" algn="l"/>
                <a:tab pos="920305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expression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choose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tuples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meet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selection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condition.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69900" marR="5080" indent="-4578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900" algn="l"/>
                <a:tab pos="1801495" algn="l"/>
                <a:tab pos="3493770" algn="l"/>
                <a:tab pos="4918710" algn="l"/>
                <a:tab pos="6228080" algn="l"/>
                <a:tab pos="7174230" algn="l"/>
                <a:tab pos="8573770" algn="l"/>
                <a:tab pos="909193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operator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selects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tuples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satisfy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given predicate.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685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dirty="0"/>
              <a:t>SELECT</a:t>
            </a:r>
            <a:r>
              <a:rPr spc="-145" dirty="0"/>
              <a:t> </a:t>
            </a:r>
            <a:r>
              <a:rPr dirty="0"/>
              <a:t>Operator</a:t>
            </a:r>
            <a:r>
              <a:rPr spc="-135" dirty="0"/>
              <a:t> </a:t>
            </a:r>
            <a:r>
              <a:rPr spc="-25" dirty="0"/>
              <a:t>(</a:t>
            </a:r>
            <a:r>
              <a:rPr b="0" spc="-25" dirty="0">
                <a:latin typeface="Symbol" panose="05050102010706020507"/>
                <a:cs typeface="Symbol" panose="05050102010706020507"/>
              </a:rPr>
              <a:t></a:t>
            </a:r>
            <a:r>
              <a:rPr spc="-25" dirty="0"/>
              <a:t>)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2663" y="1564894"/>
            <a:ext cx="9293225" cy="4442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63500">
              <a:lnSpc>
                <a:spcPct val="10000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σ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&lt;Condition&gt;</a:t>
            </a:r>
            <a:r>
              <a:rPr sz="3150" spc="337" baseline="-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(Relation/Table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name)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Properties: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578485" indent="-514985">
              <a:lnSpc>
                <a:spcPct val="100000"/>
              </a:lnSpc>
              <a:buAutoNum type="arabicPeriod"/>
              <a:tabLst>
                <a:tab pos="57848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clause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SQL.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578485" indent="-514985">
              <a:lnSpc>
                <a:spcPct val="100000"/>
              </a:lnSpc>
              <a:buAutoNum type="arabicPeriod"/>
              <a:tabLst>
                <a:tab pos="57848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Selection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operator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 commutative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i.e.,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85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63500">
              <a:lnSpc>
                <a:spcPct val="100000"/>
              </a:lnSpc>
            </a:pPr>
            <a:r>
              <a:rPr sz="4200" baseline="14000" dirty="0">
                <a:latin typeface="Times New Roman" panose="02020603050405020304"/>
                <a:cs typeface="Times New Roman" panose="02020603050405020304"/>
              </a:rPr>
              <a:t>σ</a:t>
            </a:r>
            <a:r>
              <a:rPr sz="4200" spc="22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latin typeface="Times New Roman" panose="02020603050405020304"/>
                <a:cs typeface="Times New Roman" panose="02020603050405020304"/>
              </a:rPr>
              <a:t>&lt;condition_1&gt;</a:t>
            </a:r>
            <a:r>
              <a:rPr sz="185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140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4200" spc="22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14000" dirty="0">
                <a:latin typeface="Times New Roman" panose="02020603050405020304"/>
                <a:cs typeface="Times New Roman" panose="02020603050405020304"/>
              </a:rPr>
              <a:t>(σ</a:t>
            </a:r>
            <a:r>
              <a:rPr sz="4200" spc="44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latin typeface="Times New Roman" panose="02020603050405020304"/>
                <a:cs typeface="Times New Roman" panose="02020603050405020304"/>
              </a:rPr>
              <a:t>&lt;condition_2&gt;</a:t>
            </a:r>
            <a:r>
              <a:rPr sz="18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14000" dirty="0">
                <a:latin typeface="Times New Roman" panose="02020603050405020304"/>
                <a:cs typeface="Times New Roman" panose="02020603050405020304"/>
              </a:rPr>
              <a:t>(R))</a:t>
            </a:r>
            <a:r>
              <a:rPr sz="4200" spc="44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140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4200" spc="22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14000" dirty="0">
                <a:latin typeface="Times New Roman" panose="02020603050405020304"/>
                <a:cs typeface="Times New Roman" panose="02020603050405020304"/>
              </a:rPr>
              <a:t>σ</a:t>
            </a:r>
            <a:r>
              <a:rPr sz="4200" spc="30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latin typeface="Times New Roman" panose="02020603050405020304"/>
                <a:cs typeface="Times New Roman" panose="02020603050405020304"/>
              </a:rPr>
              <a:t>&lt;condition_2&gt;</a:t>
            </a:r>
            <a:r>
              <a:rPr sz="18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140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4200" spc="44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14000" dirty="0">
                <a:latin typeface="Times New Roman" panose="02020603050405020304"/>
                <a:cs typeface="Times New Roman" panose="02020603050405020304"/>
              </a:rPr>
              <a:t>(σ</a:t>
            </a:r>
            <a:r>
              <a:rPr sz="4200" spc="30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latin typeface="Times New Roman" panose="02020603050405020304"/>
                <a:cs typeface="Times New Roman" panose="02020603050405020304"/>
              </a:rPr>
              <a:t>&lt;condition_1&gt;</a:t>
            </a:r>
            <a:r>
              <a:rPr sz="185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spc="-30" baseline="14000" dirty="0">
                <a:latin typeface="Times New Roman" panose="02020603050405020304"/>
                <a:cs typeface="Times New Roman" panose="02020603050405020304"/>
              </a:rPr>
              <a:t>(R))</a:t>
            </a:r>
            <a:endParaRPr sz="4200" baseline="14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174" y="365505"/>
            <a:ext cx="49409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SELECT</a:t>
            </a:r>
            <a:r>
              <a:rPr spc="-150" dirty="0"/>
              <a:t> </a:t>
            </a:r>
            <a:r>
              <a:rPr dirty="0"/>
              <a:t>Operator</a:t>
            </a:r>
            <a:r>
              <a:rPr spc="-140" dirty="0"/>
              <a:t> </a:t>
            </a:r>
            <a:r>
              <a:rPr spc="-25" dirty="0"/>
              <a:t>(</a:t>
            </a:r>
            <a:r>
              <a:rPr b="0" spc="-25" dirty="0">
                <a:latin typeface="Symbol" panose="05050102010706020507"/>
                <a:cs typeface="Symbol" panose="05050102010706020507"/>
              </a:rPr>
              <a:t></a:t>
            </a:r>
            <a:r>
              <a:rPr spc="-25" dirty="0"/>
              <a:t>)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0174" y="1276350"/>
            <a:ext cx="41167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48535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Examples: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STUDENT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174" y="3715258"/>
            <a:ext cx="80962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Query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1: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Find out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students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‘BTech’.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174" y="4202938"/>
            <a:ext cx="1271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3929" y="4303521"/>
            <a:ext cx="38074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baseline="14000" dirty="0">
                <a:latin typeface="Times New Roman" panose="02020603050405020304"/>
                <a:cs typeface="Times New Roman" panose="02020603050405020304"/>
              </a:rPr>
              <a:t>σ</a:t>
            </a:r>
            <a:r>
              <a:rPr sz="4800" spc="-30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dirty="0"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2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1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dirty="0">
                <a:latin typeface="Times New Roman" panose="02020603050405020304"/>
                <a:cs typeface="Times New Roman" panose="02020603050405020304"/>
              </a:rPr>
              <a:t>‘BTech’</a:t>
            </a:r>
            <a:r>
              <a:rPr sz="21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spc="-15" baseline="14000" dirty="0">
                <a:latin typeface="Times New Roman" panose="02020603050405020304"/>
                <a:cs typeface="Times New Roman" panose="02020603050405020304"/>
              </a:rPr>
              <a:t>(student)</a:t>
            </a:r>
            <a:endParaRPr sz="4800" baseline="1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074" y="5178653"/>
            <a:ext cx="940498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30480">
              <a:lnSpc>
                <a:spcPct val="100000"/>
              </a:lnSpc>
              <a:spcBef>
                <a:spcPts val="100"/>
              </a:spcBef>
              <a:tabLst>
                <a:tab pos="18796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Query2: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Find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 student(s)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whose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age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greater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17.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σ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age</a:t>
            </a:r>
            <a:r>
              <a:rPr sz="3150" spc="30" baseline="-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3150" spc="30" baseline="-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17</a:t>
            </a:r>
            <a:r>
              <a:rPr sz="3150" spc="434" baseline="-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(student)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873878" y="1350010"/>
          <a:ext cx="4367530" cy="2217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835"/>
                <a:gridCol w="1312544"/>
                <a:gridCol w="869950"/>
                <a:gridCol w="1002664"/>
              </a:tblGrid>
              <a:tr h="3657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ROLL_NO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AGE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COURSE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ABHISHEK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BTech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AMIT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BCA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AJEET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BTech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AKHIL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BTech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PRASHANT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BCA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019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sz="3400" dirty="0"/>
              <a:t>PROJECT</a:t>
            </a:r>
            <a:r>
              <a:rPr sz="3400" spc="-175" dirty="0"/>
              <a:t> </a:t>
            </a:r>
            <a:r>
              <a:rPr sz="3400" dirty="0"/>
              <a:t>or</a:t>
            </a:r>
            <a:r>
              <a:rPr sz="3400" spc="-160" dirty="0"/>
              <a:t> </a:t>
            </a:r>
            <a:r>
              <a:rPr sz="3400" dirty="0"/>
              <a:t>PROJECTION</a:t>
            </a:r>
            <a:r>
              <a:rPr sz="3400" spc="-110" dirty="0"/>
              <a:t> </a:t>
            </a:r>
            <a:r>
              <a:rPr sz="3400" dirty="0"/>
              <a:t>Operator</a:t>
            </a:r>
            <a:r>
              <a:rPr sz="3400" spc="-160" dirty="0"/>
              <a:t> </a:t>
            </a:r>
            <a:r>
              <a:rPr sz="3400" spc="-25" dirty="0"/>
              <a:t>(</a:t>
            </a:r>
            <a:r>
              <a:rPr sz="3400" b="0" spc="-25" dirty="0">
                <a:latin typeface="Symbol" panose="05050102010706020507"/>
                <a:cs typeface="Symbol" panose="05050102010706020507"/>
              </a:rPr>
              <a:t></a:t>
            </a:r>
            <a:r>
              <a:rPr sz="3400" spc="-25" dirty="0"/>
              <a:t>)</a:t>
            </a:r>
            <a:endParaRPr sz="3400">
              <a:latin typeface="Symbol" panose="05050102010706020507"/>
              <a:cs typeface="Symbol" panose="05050102010706020507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478407"/>
            <a:ext cx="8024495" cy="1975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699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3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Operator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denoted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pi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0" dirty="0">
                <a:latin typeface="Symbol" panose="05050102010706020507"/>
                <a:cs typeface="Symbol" panose="05050102010706020507"/>
              </a:rPr>
              <a:t>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).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69900" marR="5080" indent="-457835">
              <a:lnSpc>
                <a:spcPct val="100000"/>
              </a:lnSpc>
              <a:buFont typeface="Arial MT"/>
              <a:buChar char="•"/>
              <a:tabLst>
                <a:tab pos="469900" algn="l"/>
                <a:tab pos="1908175" algn="l"/>
                <a:tab pos="3731260" algn="l"/>
                <a:tab pos="5104765" algn="l"/>
                <a:tab pos="6499225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selects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certain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attributes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attributes.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05721" y="2452243"/>
            <a:ext cx="17195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discarding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915536"/>
            <a:ext cx="10007600" cy="2465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9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vertical</a:t>
            </a:r>
            <a:r>
              <a:rPr sz="3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partitioning</a:t>
            </a:r>
            <a:r>
              <a:rPr sz="3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since</a:t>
            </a:r>
            <a:r>
              <a:rPr sz="3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partitions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vertically.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6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69900" marR="5080" indent="-457835">
              <a:lnSpc>
                <a:spcPct val="100000"/>
              </a:lnSpc>
              <a:buFont typeface="Arial MT"/>
              <a:buChar char="•"/>
              <a:tabLst>
                <a:tab pos="4699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Duplicate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automatically</a:t>
            </a:r>
            <a:r>
              <a:rPr sz="3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eliminated,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set.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721" y="534669"/>
            <a:ext cx="52793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PROJECT</a:t>
            </a:r>
            <a:r>
              <a:rPr spc="-240" dirty="0"/>
              <a:t> </a:t>
            </a:r>
            <a:r>
              <a:rPr dirty="0"/>
              <a:t>Operator</a:t>
            </a:r>
            <a:r>
              <a:rPr spc="-225" dirty="0"/>
              <a:t> </a:t>
            </a:r>
            <a:r>
              <a:rPr spc="-25" dirty="0"/>
              <a:t>(</a:t>
            </a:r>
            <a:r>
              <a:rPr b="0" spc="-25" dirty="0">
                <a:latin typeface="Symbol" panose="05050102010706020507"/>
                <a:cs typeface="Symbol" panose="05050102010706020507"/>
              </a:rPr>
              <a:t></a:t>
            </a:r>
            <a:r>
              <a:rPr spc="-25" dirty="0"/>
              <a:t>)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45363" y="1428952"/>
            <a:ext cx="10656570" cy="39008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50800">
              <a:lnSpc>
                <a:spcPct val="100000"/>
              </a:lnSpc>
              <a:spcBef>
                <a:spcPts val="15"/>
              </a:spcBef>
            </a:pPr>
            <a:r>
              <a:rPr sz="3200" dirty="0">
                <a:latin typeface="Symbol" panose="05050102010706020507"/>
                <a:cs typeface="Symbol" panose="05050102010706020507"/>
              </a:rPr>
              <a:t>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&lt;Attribute</a:t>
            </a:r>
            <a:r>
              <a:rPr sz="3150" spc="-44" baseline="-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list&gt;</a:t>
            </a:r>
            <a:r>
              <a:rPr sz="3150" spc="359" baseline="-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(Relation/Table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name)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50800">
              <a:lnSpc>
                <a:spcPts val="3840"/>
              </a:lnSpc>
              <a:spcBef>
                <a:spcPts val="5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Properties: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565785" marR="30480" indent="-515620">
              <a:lnSpc>
                <a:spcPct val="100000"/>
              </a:lnSpc>
              <a:buAutoNum type="arabicPeriod"/>
              <a:tabLst>
                <a:tab pos="565785" algn="l"/>
                <a:tab pos="1336675" algn="l"/>
                <a:tab pos="2531745" algn="l"/>
                <a:tab pos="3027045" algn="l"/>
                <a:tab pos="4179570" algn="l"/>
                <a:tab pos="5525770" algn="l"/>
                <a:tab pos="6993255" algn="l"/>
                <a:tab pos="7488555" algn="l"/>
                <a:tab pos="8957945" algn="l"/>
                <a:tab pos="10365105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degree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output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(number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present)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equal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mentioned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list.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621665" indent="-570865">
              <a:lnSpc>
                <a:spcPct val="100000"/>
              </a:lnSpc>
              <a:buAutoNum type="arabicPeriod"/>
              <a:tabLst>
                <a:tab pos="621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Projection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operator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does</a:t>
            </a:r>
            <a:r>
              <a:rPr sz="30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obey</a:t>
            </a:r>
            <a:r>
              <a:rPr sz="3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commutative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i.e.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965200">
              <a:lnSpc>
                <a:spcPct val="100000"/>
              </a:lnSpc>
              <a:spcBef>
                <a:spcPts val="745"/>
              </a:spcBef>
            </a:pPr>
            <a:r>
              <a:rPr sz="4500" baseline="14000" dirty="0">
                <a:latin typeface="Times New Roman" panose="02020603050405020304"/>
                <a:cs typeface="Times New Roman" panose="02020603050405020304"/>
              </a:rPr>
              <a:t>π</a:t>
            </a:r>
            <a:r>
              <a:rPr sz="4500" spc="-22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&lt;list2&gt;</a:t>
            </a:r>
            <a:r>
              <a:rPr sz="2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500" baseline="14000" dirty="0">
                <a:latin typeface="Times New Roman" panose="02020603050405020304"/>
                <a:cs typeface="Times New Roman" panose="02020603050405020304"/>
              </a:rPr>
              <a:t>(π</a:t>
            </a:r>
            <a:r>
              <a:rPr sz="4500" spc="-15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&lt;list1&gt;</a:t>
            </a:r>
            <a:r>
              <a:rPr sz="2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500" baseline="14000" dirty="0">
                <a:latin typeface="Times New Roman" panose="02020603050405020304"/>
                <a:cs typeface="Times New Roman" panose="02020603050405020304"/>
              </a:rPr>
              <a:t>(R))</a:t>
            </a:r>
            <a:r>
              <a:rPr sz="4500" spc="-15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500" baseline="14000" dirty="0">
                <a:latin typeface="Times New Roman" panose="02020603050405020304"/>
                <a:cs typeface="Times New Roman" panose="02020603050405020304"/>
              </a:rPr>
              <a:t>≠</a:t>
            </a:r>
            <a:r>
              <a:rPr sz="4500" spc="-15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500" baseline="14000" dirty="0">
                <a:latin typeface="Times New Roman" panose="02020603050405020304"/>
                <a:cs typeface="Times New Roman" panose="02020603050405020304"/>
              </a:rPr>
              <a:t>π</a:t>
            </a:r>
            <a:r>
              <a:rPr sz="4500" spc="-22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&lt;list1&gt;</a:t>
            </a:r>
            <a:r>
              <a:rPr sz="2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500" baseline="14000" dirty="0">
                <a:latin typeface="Times New Roman" panose="02020603050405020304"/>
                <a:cs typeface="Times New Roman" panose="02020603050405020304"/>
              </a:rPr>
              <a:t>(π</a:t>
            </a:r>
            <a:r>
              <a:rPr sz="4500" spc="-15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latin typeface="Times New Roman" panose="02020603050405020304"/>
                <a:cs typeface="Times New Roman" panose="02020603050405020304"/>
              </a:rPr>
              <a:t>&lt;list2&gt;</a:t>
            </a:r>
            <a:r>
              <a:rPr sz="20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500" spc="-30" baseline="14000" dirty="0">
                <a:latin typeface="Times New Roman" panose="02020603050405020304"/>
                <a:cs typeface="Times New Roman" panose="02020603050405020304"/>
              </a:rPr>
              <a:t>(R))</a:t>
            </a:r>
            <a:endParaRPr sz="4500" baseline="14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174" y="365505"/>
            <a:ext cx="52793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PROJECT</a:t>
            </a:r>
            <a:r>
              <a:rPr spc="-220" dirty="0"/>
              <a:t> </a:t>
            </a:r>
            <a:r>
              <a:rPr dirty="0"/>
              <a:t>Operator</a:t>
            </a:r>
            <a:r>
              <a:rPr spc="-220" dirty="0"/>
              <a:t> </a:t>
            </a:r>
            <a:r>
              <a:rPr spc="-25" dirty="0"/>
              <a:t>(</a:t>
            </a:r>
            <a:r>
              <a:rPr b="0" spc="-25" dirty="0">
                <a:latin typeface="Symbol" panose="05050102010706020507"/>
                <a:cs typeface="Symbol" panose="05050102010706020507"/>
              </a:rPr>
              <a:t></a:t>
            </a:r>
            <a:r>
              <a:rPr spc="-25" dirty="0"/>
              <a:t>)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0174" y="1276350"/>
            <a:ext cx="41167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48535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Examples: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STUDENT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174" y="3715258"/>
            <a:ext cx="106400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Query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1: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Find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3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relation.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174" y="4204461"/>
            <a:ext cx="1271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6038" y="4305046"/>
            <a:ext cx="34175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929130" algn="l"/>
              </a:tabLst>
            </a:pPr>
            <a:r>
              <a:rPr sz="4800" baseline="14000" dirty="0">
                <a:latin typeface="Symbol" panose="05050102010706020507"/>
                <a:cs typeface="Symbol" panose="05050102010706020507"/>
              </a:rPr>
              <a:t></a:t>
            </a:r>
            <a:r>
              <a:rPr sz="4800" spc="-7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dirty="0">
                <a:latin typeface="Times New Roman" panose="02020603050405020304"/>
                <a:cs typeface="Times New Roman" panose="02020603050405020304"/>
              </a:rPr>
              <a:t>name,</a:t>
            </a:r>
            <a:r>
              <a:rPr sz="21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spc="-10" dirty="0"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21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spc="-15" baseline="14000" dirty="0">
                <a:latin typeface="Times New Roman" panose="02020603050405020304"/>
                <a:cs typeface="Times New Roman" panose="02020603050405020304"/>
              </a:rPr>
              <a:t>(student)</a:t>
            </a:r>
            <a:endParaRPr sz="4800" baseline="1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174" y="5178653"/>
            <a:ext cx="78613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Query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2: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Find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age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3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relation.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174" y="5667857"/>
            <a:ext cx="20783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15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Symbol" panose="05050102010706020507"/>
                <a:cs typeface="Symbol" panose="05050102010706020507"/>
              </a:rPr>
              <a:t></a:t>
            </a:r>
            <a:endParaRPr sz="32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5466" y="5904077"/>
            <a:ext cx="40195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-25" dirty="0">
                <a:latin typeface="Times New Roman" panose="02020603050405020304"/>
                <a:cs typeface="Times New Roman" panose="02020603050405020304"/>
              </a:rPr>
              <a:t>age</a:t>
            </a:r>
            <a:endParaRPr sz="2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7783" y="5667857"/>
            <a:ext cx="14751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(student)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5035930" y="1362710"/>
          <a:ext cx="4603750" cy="2193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2995"/>
                <a:gridCol w="1508759"/>
                <a:gridCol w="825500"/>
                <a:gridCol w="1076325"/>
              </a:tblGrid>
              <a:tr h="3657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ROLL_NO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AGE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COURSE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ABHISHEK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BTech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AMIT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BCA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AJEET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BTech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AKHIL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BTech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PRASHANT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BCA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988552" y="5196840"/>
          <a:ext cx="975360" cy="1482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646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AGE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8447"/>
            <a:ext cx="737679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dirty="0"/>
              <a:t>Introduction</a:t>
            </a:r>
            <a:r>
              <a:rPr sz="3600" spc="-150" dirty="0"/>
              <a:t> </a:t>
            </a:r>
            <a:r>
              <a:rPr sz="3600" dirty="0"/>
              <a:t>of</a:t>
            </a:r>
            <a:r>
              <a:rPr sz="3600" spc="-80" dirty="0"/>
              <a:t> </a:t>
            </a:r>
            <a:r>
              <a:rPr sz="3600" spc="-10" dirty="0"/>
              <a:t>3-</a:t>
            </a:r>
            <a:r>
              <a:rPr sz="3600" spc="-35" dirty="0"/>
              <a:t>Tier</a:t>
            </a:r>
            <a:r>
              <a:rPr sz="3600" spc="-260" dirty="0"/>
              <a:t> </a:t>
            </a:r>
            <a:r>
              <a:rPr sz="3600" spc="-10" dirty="0"/>
              <a:t>Architecture</a:t>
            </a:r>
            <a:r>
              <a:rPr sz="3600" spc="-80" dirty="0"/>
              <a:t> </a:t>
            </a:r>
            <a:r>
              <a:rPr sz="3600" spc="-25" dirty="0"/>
              <a:t>in</a:t>
            </a:r>
            <a:r>
              <a:rPr sz="3600" u="none" spc="-25" dirty="0"/>
              <a:t> </a:t>
            </a:r>
            <a:r>
              <a:rPr sz="3600" spc="-20" dirty="0"/>
              <a:t>DBMS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8936" y="1305560"/>
            <a:ext cx="10922635" cy="4286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8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Level: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3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788035" algn="l"/>
                <a:tab pos="1414145" algn="l"/>
                <a:tab pos="2792730" algn="l"/>
                <a:tab pos="3760470" algn="l"/>
                <a:tab pos="4386580" algn="l"/>
                <a:tab pos="6256655" algn="l"/>
                <a:tab pos="7240270" algn="l"/>
                <a:tab pos="7863205" algn="l"/>
                <a:tab pos="9198610" algn="l"/>
                <a:tab pos="968819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level,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location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objects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kept.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2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users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unaware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locations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objects.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4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simple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term,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describes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being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secondary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devices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disks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tapes.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685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dirty="0"/>
              <a:t>RENAME</a:t>
            </a:r>
            <a:r>
              <a:rPr spc="-140" dirty="0"/>
              <a:t> </a:t>
            </a:r>
            <a:r>
              <a:rPr dirty="0"/>
              <a:t>Operator</a:t>
            </a:r>
            <a:r>
              <a:rPr spc="-210" dirty="0"/>
              <a:t> </a:t>
            </a:r>
            <a:r>
              <a:rPr spc="-25" dirty="0"/>
              <a:t>(</a:t>
            </a:r>
            <a:r>
              <a:rPr b="0" spc="-25" dirty="0">
                <a:latin typeface="Symbol" panose="05050102010706020507"/>
                <a:cs typeface="Symbol" panose="05050102010706020507"/>
              </a:rPr>
              <a:t></a:t>
            </a:r>
            <a:r>
              <a:rPr spc="-25" dirty="0"/>
              <a:t>)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67916"/>
            <a:ext cx="10009505" cy="2952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marR="5080" indent="-4578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469900" algn="l"/>
                <a:tab pos="1313815" algn="l"/>
                <a:tab pos="2586990" algn="l"/>
                <a:tab pos="3135630" algn="l"/>
                <a:tab pos="4880610" algn="l"/>
                <a:tab pos="6289040" algn="l"/>
                <a:tab pos="6997700" algn="l"/>
                <a:tab pos="7864475" algn="l"/>
                <a:tab pos="947610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results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algebra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relations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but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any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name.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9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RENAME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rename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relation.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9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 denoted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rho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(ρ).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2663" y="1428952"/>
            <a:ext cx="9881235" cy="4720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9779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ρ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(Relation2,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Relation1)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63500">
              <a:lnSpc>
                <a:spcPts val="3840"/>
              </a:lnSpc>
              <a:spcBef>
                <a:spcPts val="5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Examples: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63500" marR="267335">
              <a:lnSpc>
                <a:spcPct val="100000"/>
              </a:lnSpc>
              <a:tabLst>
                <a:tab pos="198628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Query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1: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Rename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30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STUDENT1</a:t>
            </a:r>
            <a:r>
              <a:rPr sz="3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relation. Syntax: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ρ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(STUDENT1,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STUDENT)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63500" marR="175260">
              <a:lnSpc>
                <a:spcPct val="100000"/>
              </a:lnSpc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Query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2: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STUDENT_NAMES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RNO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STUDENT.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63500">
              <a:lnSpc>
                <a:spcPct val="100000"/>
              </a:lnSpc>
              <a:tabLst>
                <a:tab pos="1892300" algn="l"/>
              </a:tabLst>
            </a:pP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ρ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(STUDENT_NAMES,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Symbol" panose="05050102010706020507"/>
                <a:cs typeface="Symbol" panose="05050102010706020507"/>
              </a:rPr>
              <a:t>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aseline="-21000" dirty="0">
                <a:latin typeface="Times New Roman" panose="02020603050405020304"/>
                <a:cs typeface="Times New Roman" panose="02020603050405020304"/>
              </a:rPr>
              <a:t>(RNO,</a:t>
            </a:r>
            <a:r>
              <a:rPr sz="3000" spc="-67" baseline="-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aseline="-21000" dirty="0">
                <a:latin typeface="Times New Roman" panose="02020603050405020304"/>
                <a:cs typeface="Times New Roman" panose="02020603050405020304"/>
              </a:rPr>
              <a:t>NAME)</a:t>
            </a:r>
            <a:r>
              <a:rPr sz="3000" spc="-37" baseline="-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(STUDENT))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3463" y="565785"/>
            <a:ext cx="51758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RENAME</a:t>
            </a:r>
            <a:r>
              <a:rPr spc="-150" dirty="0"/>
              <a:t> </a:t>
            </a:r>
            <a:r>
              <a:rPr dirty="0"/>
              <a:t>Operator</a:t>
            </a:r>
            <a:r>
              <a:rPr spc="-229" dirty="0"/>
              <a:t> </a:t>
            </a:r>
            <a:r>
              <a:rPr spc="-25" dirty="0"/>
              <a:t>(</a:t>
            </a:r>
            <a:r>
              <a:rPr b="0" spc="-25" dirty="0">
                <a:latin typeface="Symbol" panose="05050102010706020507"/>
                <a:cs typeface="Symbol" panose="05050102010706020507"/>
              </a:rPr>
              <a:t></a:t>
            </a:r>
            <a:r>
              <a:rPr spc="-25" dirty="0"/>
              <a:t>)</a:t>
            </a:r>
            <a:endParaRPr spc="-25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336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Binary</a:t>
            </a:r>
            <a:r>
              <a:rPr sz="3800" spc="-30" dirty="0"/>
              <a:t> </a:t>
            </a:r>
            <a:r>
              <a:rPr sz="3800" dirty="0"/>
              <a:t>Relational</a:t>
            </a:r>
            <a:r>
              <a:rPr sz="3800" spc="-245" dirty="0"/>
              <a:t> </a:t>
            </a:r>
            <a:r>
              <a:rPr sz="3800" dirty="0"/>
              <a:t>Algebra</a:t>
            </a:r>
            <a:r>
              <a:rPr sz="3800" spc="-10" dirty="0"/>
              <a:t> Operations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60938"/>
            <a:ext cx="3576954" cy="7493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290830" indent="-278130">
              <a:lnSpc>
                <a:spcPct val="100000"/>
              </a:lnSpc>
              <a:spcBef>
                <a:spcPts val="310"/>
              </a:spcBef>
              <a:buAutoNum type="arabicPeriod" startAt="3"/>
              <a:tabLst>
                <a:tab pos="290830" algn="l"/>
              </a:tabLst>
            </a:pPr>
            <a:r>
              <a:rPr sz="2200" dirty="0">
                <a:latin typeface="Times New Roman" panose="02020603050405020304"/>
                <a:cs typeface="Times New Roman" panose="02020603050405020304"/>
              </a:rPr>
              <a:t>Binary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Operations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160145" lvl="1" indent="-233045">
              <a:lnSpc>
                <a:spcPct val="100000"/>
              </a:lnSpc>
              <a:spcBef>
                <a:spcPts val="205"/>
              </a:spcBef>
              <a:buAutoNum type="romanUcPeriod"/>
              <a:tabLst>
                <a:tab pos="1160145" algn="l"/>
              </a:tabLst>
            </a:pPr>
            <a:r>
              <a:rPr sz="2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00" spc="-25" dirty="0">
                <a:latin typeface="Cambria Math" panose="02040503050406030204"/>
                <a:cs typeface="Cambria Math" panose="02040503050406030204"/>
              </a:rPr>
              <a:t>⋈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1524" y="2383386"/>
            <a:ext cx="6252845" cy="183324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200" spc="-7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JOIN: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22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forms</a:t>
            </a:r>
            <a:r>
              <a:rPr sz="22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2200" spc="-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2200" spc="-6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are: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66825" indent="-339725">
              <a:lnSpc>
                <a:spcPct val="100000"/>
              </a:lnSpc>
              <a:spcBef>
                <a:spcPts val="205"/>
              </a:spcBef>
              <a:buAutoNum type="alphaUcPeriod"/>
              <a:tabLst>
                <a:tab pos="1266825" algn="l"/>
              </a:tabLst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Cross</a:t>
            </a:r>
            <a:r>
              <a:rPr sz="2200" spc="-6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22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Cartesian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Product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51585" indent="-324485">
              <a:lnSpc>
                <a:spcPct val="100000"/>
              </a:lnSpc>
              <a:spcBef>
                <a:spcPts val="215"/>
              </a:spcBef>
              <a:buAutoNum type="alphaUcPeriod"/>
              <a:tabLst>
                <a:tab pos="1251585" algn="l"/>
              </a:tabLst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Inner</a:t>
            </a:r>
            <a:r>
              <a:rPr sz="22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Joins: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841500">
              <a:lnSpc>
                <a:spcPct val="100000"/>
              </a:lnSpc>
              <a:spcBef>
                <a:spcPts val="205"/>
              </a:spcBef>
              <a:tabLst>
                <a:tab pos="4584700" algn="l"/>
              </a:tabLst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(i).</a:t>
            </a:r>
            <a:r>
              <a:rPr sz="2200" spc="-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Theta</a:t>
            </a:r>
            <a:r>
              <a:rPr sz="22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(ii).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EQUI</a:t>
            </a:r>
            <a:r>
              <a:rPr sz="22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87690" y="3856101"/>
            <a:ext cx="19297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(iii).</a:t>
            </a:r>
            <a:r>
              <a:rPr sz="22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Natural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6254" y="4488821"/>
            <a:ext cx="2278380" cy="111061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C.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join: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(i).</a:t>
            </a:r>
            <a:r>
              <a:rPr sz="22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Left</a:t>
            </a:r>
            <a:r>
              <a:rPr sz="22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(iii).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Full</a:t>
            </a:r>
            <a:r>
              <a:rPr sz="22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22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4109" y="4877561"/>
            <a:ext cx="23698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(ii).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22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22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6254" y="5962294"/>
            <a:ext cx="20040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Times New Roman" panose="02020603050405020304"/>
                <a:cs typeface="Times New Roman" panose="02020603050405020304"/>
              </a:rPr>
              <a:t>II.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DIVISION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00" spc="-25" dirty="0">
                <a:latin typeface="Symbol" panose="05050102010706020507"/>
                <a:cs typeface="Symbol" panose="05050102010706020507"/>
              </a:rPr>
              <a:t>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8376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sz="3800" dirty="0"/>
              <a:t>Join</a:t>
            </a:r>
            <a:r>
              <a:rPr sz="3800" spc="-20" dirty="0"/>
              <a:t> </a:t>
            </a:r>
            <a:r>
              <a:rPr sz="3800" spc="-25" dirty="0"/>
              <a:t>(</a:t>
            </a:r>
            <a:r>
              <a:rPr b="0" spc="-25" dirty="0">
                <a:latin typeface="Cambria Math" panose="02040503050406030204"/>
                <a:cs typeface="Cambria Math" panose="02040503050406030204"/>
              </a:rPr>
              <a:t>⋈</a:t>
            </a:r>
            <a:r>
              <a:rPr sz="3800" spc="-25" dirty="0"/>
              <a:t>)</a:t>
            </a:r>
            <a:endParaRPr sz="38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10358755" cy="409447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1083945" algn="l"/>
                <a:tab pos="1518285" algn="l"/>
                <a:tab pos="1861185" algn="l"/>
                <a:tab pos="3063875" algn="l"/>
                <a:tab pos="4761865" algn="l"/>
                <a:tab pos="5920105" algn="l"/>
                <a:tab pos="7145655" algn="l"/>
                <a:tab pos="7670800" algn="l"/>
                <a:tab pos="8150225" algn="l"/>
                <a:tab pos="971359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binary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combine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product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selection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statement.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buFont typeface="Arial MT"/>
              <a:buChar char="•"/>
              <a:tabLst>
                <a:tab pos="241300" algn="l"/>
                <a:tab pos="1050290" algn="l"/>
                <a:tab pos="1928495" algn="l"/>
                <a:tab pos="2444750" algn="l"/>
                <a:tab pos="3931920" algn="l"/>
                <a:tab pos="4290695" algn="l"/>
                <a:tab pos="5101590" algn="l"/>
                <a:tab pos="6814820" algn="l"/>
                <a:tab pos="7264400" algn="l"/>
                <a:tab pos="8051165" algn="l"/>
                <a:tab pos="8453755" algn="l"/>
                <a:tab pos="9491345" algn="l"/>
                <a:tab pos="1003109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goal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creating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condition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helps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combine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3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forms</a:t>
            </a:r>
            <a:r>
              <a:rPr sz="3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are:</a:t>
            </a:r>
            <a:r>
              <a:rPr sz="3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Cross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Join,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Inner</a:t>
            </a:r>
            <a:r>
              <a:rPr sz="3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&amp;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Join.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1524" y="850138"/>
            <a:ext cx="6998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Cross</a:t>
            </a:r>
            <a:r>
              <a:rPr sz="3600" spc="-75" dirty="0"/>
              <a:t> </a:t>
            </a:r>
            <a:r>
              <a:rPr sz="3600" dirty="0"/>
              <a:t>Join</a:t>
            </a:r>
            <a:r>
              <a:rPr sz="3600" spc="-75" dirty="0"/>
              <a:t> </a:t>
            </a:r>
            <a:r>
              <a:rPr sz="3600" dirty="0"/>
              <a:t>or</a:t>
            </a:r>
            <a:r>
              <a:rPr sz="3600" spc="-140" dirty="0"/>
              <a:t> </a:t>
            </a:r>
            <a:r>
              <a:rPr sz="3600" dirty="0"/>
              <a:t>Cartesian</a:t>
            </a:r>
            <a:r>
              <a:rPr sz="3600" spc="-70" dirty="0"/>
              <a:t> </a:t>
            </a:r>
            <a:r>
              <a:rPr sz="3600" dirty="0"/>
              <a:t>Product</a:t>
            </a:r>
            <a:r>
              <a:rPr sz="3600" spc="-75" dirty="0"/>
              <a:t> </a:t>
            </a:r>
            <a:r>
              <a:rPr sz="3600" spc="-25" dirty="0"/>
              <a:t>(</a:t>
            </a:r>
            <a:r>
              <a:rPr sz="3600" b="0" spc="-25" dirty="0">
                <a:latin typeface="Symbol" panose="05050102010706020507"/>
                <a:cs typeface="Symbol" panose="05050102010706020507"/>
              </a:rPr>
              <a:t></a:t>
            </a:r>
            <a:r>
              <a:rPr sz="3600" spc="-25" dirty="0"/>
              <a:t>)</a:t>
            </a:r>
            <a:endParaRPr sz="36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524" y="2043125"/>
            <a:ext cx="10299700" cy="252539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495"/>
              </a:spcBef>
              <a:tabLst>
                <a:tab pos="966597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Cross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 Cartesian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Product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 symbolized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Symbol" panose="05050102010706020507"/>
                <a:cs typeface="Symbol" panose="05050102010706020507"/>
              </a:rPr>
              <a:t>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symbol.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merge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relations.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It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Cross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Product.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Symbol" panose="05050102010706020507"/>
                <a:cs typeface="Symbol" panose="05050102010706020507"/>
              </a:rPr>
              <a:t>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1090040"/>
            <a:ext cx="62261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Cross</a:t>
            </a:r>
            <a:r>
              <a:rPr sz="3200" spc="-40" dirty="0"/>
              <a:t> </a:t>
            </a:r>
            <a:r>
              <a:rPr sz="3200" dirty="0"/>
              <a:t>Join</a:t>
            </a:r>
            <a:r>
              <a:rPr sz="3200" spc="-65" dirty="0"/>
              <a:t> </a:t>
            </a:r>
            <a:r>
              <a:rPr sz="3200" dirty="0"/>
              <a:t>or</a:t>
            </a:r>
            <a:r>
              <a:rPr sz="3200" spc="-85" dirty="0"/>
              <a:t> </a:t>
            </a:r>
            <a:r>
              <a:rPr sz="3200" dirty="0"/>
              <a:t>Cartesian</a:t>
            </a:r>
            <a:r>
              <a:rPr sz="3200" spc="-70" dirty="0"/>
              <a:t> </a:t>
            </a:r>
            <a:r>
              <a:rPr sz="3200" dirty="0"/>
              <a:t>Product</a:t>
            </a:r>
            <a:r>
              <a:rPr sz="3200" spc="-55" dirty="0"/>
              <a:t> </a:t>
            </a:r>
            <a:r>
              <a:rPr sz="3200" spc="-25" dirty="0"/>
              <a:t>(</a:t>
            </a:r>
            <a:r>
              <a:rPr sz="3200" b="0" spc="-25" dirty="0">
                <a:latin typeface="Symbol" panose="05050102010706020507"/>
                <a:cs typeface="Symbol" panose="05050102010706020507"/>
              </a:rPr>
              <a:t></a:t>
            </a:r>
            <a:r>
              <a:rPr sz="3200" spc="-25" dirty="0"/>
              <a:t>)</a:t>
            </a:r>
            <a:endParaRPr sz="32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2219020"/>
            <a:ext cx="7835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Exp.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50581" y="3294507"/>
          <a:ext cx="4677410" cy="1136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4255"/>
                <a:gridCol w="2294255"/>
              </a:tblGrid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AGE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KAJAL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32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ANIL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245352" y="3294507"/>
          <a:ext cx="4677410" cy="110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4255"/>
                <a:gridCol w="2294255"/>
              </a:tblGrid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JOB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LOCATION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DEVELOPER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CHENNAI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ANALYST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MUMBAI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460372" y="5111622"/>
            <a:ext cx="1468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8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Symbol" panose="05050102010706020507"/>
                <a:cs typeface="Symbol" panose="05050102010706020507"/>
              </a:rPr>
              <a:t>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83602" y="2734182"/>
            <a:ext cx="1552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59100" y="2734182"/>
            <a:ext cx="1552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444747" y="4687696"/>
          <a:ext cx="7290434" cy="1871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225"/>
                <a:gridCol w="1800225"/>
                <a:gridCol w="1800225"/>
                <a:gridCol w="1800225"/>
              </a:tblGrid>
              <a:tr h="3651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AGE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JOB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LOCATION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KAJAL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32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DEVELOPER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CHENNAI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KAJAL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32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ANALYST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MUMBAI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ANIL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DEVELOPER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CHENNAI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ANIL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40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ANALYST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MUMBAI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336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Inner</a:t>
            </a:r>
            <a:r>
              <a:rPr sz="3800" spc="-75" dirty="0"/>
              <a:t> </a:t>
            </a:r>
            <a:r>
              <a:rPr sz="3800" spc="-20" dirty="0"/>
              <a:t>Join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1035875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INNER</a:t>
            </a:r>
            <a:r>
              <a:rPr sz="32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32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3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3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satisfy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condition.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1524" y="2432431"/>
            <a:ext cx="7999730" cy="151828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763905" algn="l"/>
                <a:tab pos="1309370" algn="l"/>
                <a:tab pos="2078355" algn="l"/>
                <a:tab pos="3143250" algn="l"/>
                <a:tab pos="4523740" algn="l"/>
                <a:tab pos="5545455" algn="l"/>
                <a:tab pos="645096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widely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operation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considered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default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join-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type.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Inner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further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divided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subtypes: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20631" y="2432431"/>
            <a:ext cx="21088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73125" algn="l"/>
                <a:tab pos="171323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be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6254" y="4003928"/>
            <a:ext cx="827785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55900" algn="l"/>
                <a:tab pos="54991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(i).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Theta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(ii).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EQUI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(iii).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Natural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336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Inner</a:t>
            </a:r>
            <a:r>
              <a:rPr sz="3800" spc="-75" dirty="0"/>
              <a:t> </a:t>
            </a:r>
            <a:r>
              <a:rPr sz="3800" dirty="0"/>
              <a:t>Join:</a:t>
            </a:r>
            <a:r>
              <a:rPr sz="3800" spc="-90" dirty="0"/>
              <a:t> </a:t>
            </a:r>
            <a:r>
              <a:rPr sz="3800" dirty="0"/>
              <a:t>Theta</a:t>
            </a:r>
            <a:r>
              <a:rPr sz="3800" spc="-15" dirty="0"/>
              <a:t> </a:t>
            </a:r>
            <a:r>
              <a:rPr sz="3800" spc="-20" dirty="0"/>
              <a:t>Join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8824" y="1379346"/>
            <a:ext cx="10384790" cy="478790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252730" marR="18415" indent="-227330">
              <a:lnSpc>
                <a:spcPts val="3070"/>
              </a:lnSpc>
              <a:spcBef>
                <a:spcPts val="845"/>
              </a:spcBef>
              <a:buFont typeface="Arial MT"/>
              <a:buChar char="•"/>
              <a:tabLst>
                <a:tab pos="254000" algn="l"/>
                <a:tab pos="1709420" algn="l"/>
                <a:tab pos="2773045" algn="l"/>
                <a:tab pos="4013835" algn="l"/>
                <a:tab pos="4558030" algn="l"/>
                <a:tab pos="5053330" algn="l"/>
                <a:tab pos="6243955" algn="l"/>
                <a:tab pos="7035165" algn="l"/>
                <a:tab pos="8164195" algn="l"/>
                <a:tab pos="9272270" algn="l"/>
                <a:tab pos="9860915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THETA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allows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merge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condition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theta.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52730" indent="-227330">
              <a:lnSpc>
                <a:spcPct val="100000"/>
              </a:lnSpc>
              <a:spcBef>
                <a:spcPts val="255"/>
              </a:spcBef>
              <a:buFont typeface="Arial MT"/>
              <a:buChar char="•"/>
              <a:tabLst>
                <a:tab pos="2520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Theta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work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comparison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operators.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53365" indent="-227965">
              <a:lnSpc>
                <a:spcPct val="100000"/>
              </a:lnSpc>
              <a:spcBef>
                <a:spcPts val="230"/>
              </a:spcBef>
              <a:buFont typeface="Arial MT"/>
              <a:buChar char="•"/>
              <a:tabLst>
                <a:tab pos="2533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denoted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symbol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θ.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52730" indent="-227330">
              <a:lnSpc>
                <a:spcPct val="100000"/>
              </a:lnSpc>
              <a:spcBef>
                <a:spcPts val="245"/>
              </a:spcBef>
              <a:buFont typeface="Arial MT"/>
              <a:buChar char="•"/>
              <a:tabLst>
                <a:tab pos="2520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general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case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Theta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join.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5400" algn="just">
              <a:lnSpc>
                <a:spcPct val="100000"/>
              </a:lnSpc>
              <a:tabLst>
                <a:tab pos="27686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b="1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⋈</a:t>
            </a:r>
            <a:r>
              <a:rPr sz="3150" b="1" baseline="-21000" dirty="0">
                <a:latin typeface="Times New Roman" panose="02020603050405020304"/>
                <a:cs typeface="Times New Roman" panose="02020603050405020304"/>
              </a:rPr>
              <a:t>θ</a:t>
            </a:r>
            <a:r>
              <a:rPr sz="3150" b="1" spc="359" baseline="-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5400" marR="17780" algn="just">
              <a:lnSpc>
                <a:spcPct val="80000"/>
              </a:lnSpc>
              <a:spcBef>
                <a:spcPts val="100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R1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R2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relations</a:t>
            </a:r>
            <a:r>
              <a:rPr sz="3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having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(A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..,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32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(B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...,</a:t>
            </a:r>
            <a:r>
              <a:rPr sz="3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3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don’t</a:t>
            </a:r>
            <a:r>
              <a:rPr sz="32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anything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common,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 R1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∩ R2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Φ.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336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Inner</a:t>
            </a:r>
            <a:r>
              <a:rPr sz="3800" spc="-75" dirty="0"/>
              <a:t> </a:t>
            </a:r>
            <a:r>
              <a:rPr sz="3800" dirty="0"/>
              <a:t>Join:</a:t>
            </a:r>
            <a:r>
              <a:rPr sz="3800" spc="-90" dirty="0"/>
              <a:t> </a:t>
            </a:r>
            <a:r>
              <a:rPr sz="3800" dirty="0"/>
              <a:t>Theta</a:t>
            </a:r>
            <a:r>
              <a:rPr sz="3800" spc="-15" dirty="0"/>
              <a:t> </a:t>
            </a:r>
            <a:r>
              <a:rPr sz="3800" spc="-20" dirty="0"/>
              <a:t>Join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55372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703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STUDENT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87690" y="1428114"/>
            <a:ext cx="174434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SUBJECT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424" y="3665601"/>
            <a:ext cx="7178040" cy="154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4800" baseline="140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4800" spc="-44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aseline="14000" dirty="0">
                <a:latin typeface="Cambria Math" panose="02040503050406030204"/>
                <a:cs typeface="Cambria Math" panose="02040503050406030204"/>
              </a:rPr>
              <a:t>⋈</a:t>
            </a:r>
            <a:r>
              <a:rPr sz="2100" dirty="0">
                <a:latin typeface="Times New Roman" panose="02020603050405020304"/>
                <a:cs typeface="Times New Roman" panose="02020603050405020304"/>
              </a:rPr>
              <a:t>Student.Std</a:t>
            </a:r>
            <a:r>
              <a:rPr sz="21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1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00" dirty="0">
                <a:latin typeface="Times New Roman" panose="02020603050405020304"/>
                <a:cs typeface="Times New Roman" panose="02020603050405020304"/>
              </a:rPr>
              <a:t>Subject.Class</a:t>
            </a:r>
            <a:r>
              <a:rPr sz="21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spc="-15" baseline="14000" dirty="0">
                <a:latin typeface="Times New Roman" panose="02020603050405020304"/>
                <a:cs typeface="Times New Roman" panose="02020603050405020304"/>
              </a:rPr>
              <a:t>SUBJECT</a:t>
            </a:r>
            <a:endParaRPr sz="4800" baseline="14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60"/>
              </a:spcBef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Output: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012946" y="1927225"/>
          <a:ext cx="2991485" cy="1162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740"/>
                <a:gridCol w="967740"/>
                <a:gridCol w="967740"/>
              </a:tblGrid>
              <a:tr h="387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STD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1001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AJAY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1002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JATIN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72501" y="1869694"/>
          <a:ext cx="2811145" cy="186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0805"/>
                <a:gridCol w="1360805"/>
              </a:tblGrid>
              <a:tr h="37211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CLASS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SUBJECT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21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MATH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21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HINDI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21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COMPUTER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21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SCIENCE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545585" y="4761484"/>
          <a:ext cx="6463665" cy="185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5080"/>
                <a:gridCol w="1275080"/>
                <a:gridCol w="1275080"/>
                <a:gridCol w="1275079"/>
                <a:gridCol w="1275079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STD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CLASS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SUBJECT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1001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AJAY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MATH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1001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AJAY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HINDI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1002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JATIN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COMPUTER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1002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JATIN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SCIENCE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336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Inner</a:t>
            </a:r>
            <a:r>
              <a:rPr sz="3800" spc="-75" dirty="0"/>
              <a:t> </a:t>
            </a:r>
            <a:r>
              <a:rPr sz="3800" dirty="0"/>
              <a:t>Join:</a:t>
            </a:r>
            <a:r>
              <a:rPr sz="3800" spc="-40" dirty="0"/>
              <a:t> </a:t>
            </a:r>
            <a:r>
              <a:rPr sz="3800" dirty="0"/>
              <a:t>Equi </a:t>
            </a:r>
            <a:r>
              <a:rPr sz="3800" spc="-20" dirty="0"/>
              <a:t>Join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10358120" cy="36556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1477010" algn="l"/>
                <a:tab pos="2623185" algn="l"/>
                <a:tab pos="3158490" algn="l"/>
                <a:tab pos="4214495" algn="l"/>
                <a:tab pos="5361940" algn="l"/>
                <a:tab pos="5807710" algn="l"/>
                <a:tab pos="6997700" algn="l"/>
                <a:tab pos="7894320" algn="l"/>
                <a:tab pos="8860155" algn="l"/>
                <a:tab pos="984821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EQUI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Theta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uses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equivalence</a:t>
            </a:r>
            <a:r>
              <a:rPr sz="32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condition.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Theta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uses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equality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comparison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operator,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said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equi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join.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4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previous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corresponds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equi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join.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8447"/>
            <a:ext cx="737679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dirty="0"/>
              <a:t>Introduction</a:t>
            </a:r>
            <a:r>
              <a:rPr sz="3600" spc="-150" dirty="0"/>
              <a:t> </a:t>
            </a:r>
            <a:r>
              <a:rPr sz="3600" dirty="0"/>
              <a:t>of</a:t>
            </a:r>
            <a:r>
              <a:rPr sz="3600" spc="-80" dirty="0"/>
              <a:t> </a:t>
            </a:r>
            <a:r>
              <a:rPr sz="3600" spc="-10" dirty="0"/>
              <a:t>3-</a:t>
            </a:r>
            <a:r>
              <a:rPr sz="3600" spc="-35" dirty="0"/>
              <a:t>Tier</a:t>
            </a:r>
            <a:r>
              <a:rPr sz="3600" spc="-260" dirty="0"/>
              <a:t> </a:t>
            </a:r>
            <a:r>
              <a:rPr sz="3600" spc="-10" dirty="0"/>
              <a:t>Architecture</a:t>
            </a:r>
            <a:r>
              <a:rPr sz="3600" spc="-80" dirty="0"/>
              <a:t> </a:t>
            </a:r>
            <a:r>
              <a:rPr sz="3600" spc="-25" dirty="0"/>
              <a:t>in</a:t>
            </a:r>
            <a:r>
              <a:rPr sz="3600" u="none" spc="-25" dirty="0"/>
              <a:t> </a:t>
            </a:r>
            <a:r>
              <a:rPr sz="3600" spc="-20" dirty="0"/>
              <a:t>DBMS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8936" y="1305560"/>
            <a:ext cx="10925810" cy="4671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Conceptual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Level: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3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737870" algn="l"/>
                <a:tab pos="2419350" algn="l"/>
                <a:tab pos="3338195" algn="l"/>
                <a:tab pos="4070985" algn="l"/>
                <a:tab pos="4450715" algn="l"/>
                <a:tab pos="6230620" algn="l"/>
                <a:tab pos="6649720" algn="l"/>
                <a:tab pos="7226300" algn="l"/>
                <a:tab pos="8060055" algn="l"/>
                <a:tab pos="8498840" algn="l"/>
                <a:tab pos="969073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conceptual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level,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 	tables.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8890" indent="-227330">
              <a:lnSpc>
                <a:spcPts val="303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COURSE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visible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users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users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unaware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storage.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020"/>
              </a:lnSpc>
              <a:buFont typeface="Arial MT"/>
              <a:buChar char="•"/>
              <a:tabLst>
                <a:tab pos="241300" algn="l"/>
                <a:tab pos="1057910" algn="l"/>
                <a:tab pos="2327910" algn="l"/>
                <a:tab pos="2767965" algn="l"/>
                <a:tab pos="3879215" algn="l"/>
                <a:tab pos="5174615" algn="l"/>
                <a:tab pos="5517515" algn="l"/>
                <a:tab pos="6984365" algn="l"/>
                <a:tab pos="7819390" algn="l"/>
                <a:tab pos="8596630" algn="l"/>
                <a:tab pos="9036685" algn="l"/>
                <a:tab pos="9773285" algn="l"/>
                <a:tab pos="10154285" algn="l"/>
                <a:tab pos="10574655" algn="l"/>
              </a:tabLst>
            </a:pP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referred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schema,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describes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what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kind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336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Inner</a:t>
            </a:r>
            <a:r>
              <a:rPr sz="3800" spc="-85" dirty="0"/>
              <a:t> </a:t>
            </a:r>
            <a:r>
              <a:rPr sz="3800" dirty="0"/>
              <a:t>Join:</a:t>
            </a:r>
            <a:r>
              <a:rPr sz="3800" spc="-40" dirty="0"/>
              <a:t> </a:t>
            </a:r>
            <a:r>
              <a:rPr sz="3800" dirty="0"/>
              <a:t>Natural</a:t>
            </a:r>
            <a:r>
              <a:rPr sz="3800" spc="-40" dirty="0"/>
              <a:t> </a:t>
            </a:r>
            <a:r>
              <a:rPr sz="3800" spc="-20" dirty="0"/>
              <a:t>Join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10360025" cy="44069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6985" indent="-227330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NATURAL</a:t>
            </a:r>
            <a:r>
              <a:rPr sz="3200" spc="7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does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utilize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comparison 	operators.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join,</a:t>
            </a:r>
            <a:r>
              <a:rPr sz="3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3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32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name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domain.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 algn="just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Natural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Join,</a:t>
            </a:r>
            <a:r>
              <a:rPr sz="3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least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common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attribute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relations.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 algn="just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performs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selection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forming</a:t>
            </a:r>
            <a:r>
              <a:rPr sz="3200" spc="6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equality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those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attributes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2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appear</a:t>
            </a:r>
            <a:r>
              <a:rPr sz="32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32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relations</a:t>
            </a:r>
            <a:r>
              <a:rPr sz="32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eliminates</a:t>
            </a:r>
            <a:r>
              <a:rPr sz="32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duplicate 	attributes.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336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Inner</a:t>
            </a:r>
            <a:r>
              <a:rPr sz="3800" spc="-85" dirty="0"/>
              <a:t> </a:t>
            </a:r>
            <a:r>
              <a:rPr sz="3800" dirty="0"/>
              <a:t>Join:</a:t>
            </a:r>
            <a:r>
              <a:rPr sz="3800" spc="-40" dirty="0"/>
              <a:t> </a:t>
            </a:r>
            <a:r>
              <a:rPr sz="3800" dirty="0"/>
              <a:t>Natural</a:t>
            </a:r>
            <a:r>
              <a:rPr sz="3800" spc="-40" dirty="0"/>
              <a:t> </a:t>
            </a:r>
            <a:r>
              <a:rPr sz="3800" spc="-20" dirty="0"/>
              <a:t>Join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41586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703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R1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02343" y="1428114"/>
            <a:ext cx="500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R2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1524" y="3565016"/>
            <a:ext cx="1482090" cy="1645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R1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⋈</a:t>
            </a:r>
            <a:r>
              <a:rPr sz="3200" spc="-1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R2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Output: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179698" y="1949704"/>
          <a:ext cx="2953385" cy="1155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2560"/>
                <a:gridCol w="1432560"/>
              </a:tblGrid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SQUARE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848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07350" y="1949704"/>
          <a:ext cx="2953385" cy="1155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1925"/>
                <a:gridCol w="1431925"/>
              </a:tblGrid>
              <a:tr h="3854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CUBE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848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27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179698" y="4842890"/>
          <a:ext cx="3769360" cy="1137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820"/>
                <a:gridCol w="1226820"/>
                <a:gridCol w="1226819"/>
              </a:tblGrid>
              <a:tr h="37909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SQUARE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CUBE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marR="547370" algn="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marR="547370" algn="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27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336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Outer</a:t>
            </a:r>
            <a:r>
              <a:rPr sz="3800" spc="-100" dirty="0"/>
              <a:t> </a:t>
            </a:r>
            <a:r>
              <a:rPr sz="3800" spc="-20" dirty="0"/>
              <a:t>Join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10359390" cy="42208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doesn't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require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matching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record.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733425" algn="l"/>
                <a:tab pos="1472565" algn="l"/>
                <a:tab pos="2815590" algn="l"/>
                <a:tab pos="3700145" algn="l"/>
                <a:tab pos="4350385" algn="l"/>
                <a:tab pos="9540240" algn="l"/>
                <a:tab pos="993965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type</a:t>
            </a:r>
            <a:r>
              <a:rPr sz="32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table</a:t>
            </a:r>
            <a:r>
              <a:rPr sz="3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retains</a:t>
            </a:r>
            <a:r>
              <a:rPr sz="32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2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even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matching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exists.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further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divided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subtypes: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511300" lvl="1" indent="-584200">
              <a:lnSpc>
                <a:spcPct val="100000"/>
              </a:lnSpc>
              <a:spcBef>
                <a:spcPts val="625"/>
              </a:spcBef>
              <a:buAutoNum type="romanLcParenBoth"/>
              <a:tabLst>
                <a:tab pos="151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Left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624330" lvl="1" indent="-697230">
              <a:lnSpc>
                <a:spcPct val="100000"/>
              </a:lnSpc>
              <a:spcBef>
                <a:spcPts val="615"/>
              </a:spcBef>
              <a:buAutoNum type="romanLcParenBoth"/>
              <a:tabLst>
                <a:tab pos="162433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737360" lvl="1" indent="-810260">
              <a:lnSpc>
                <a:spcPct val="100000"/>
              </a:lnSpc>
              <a:spcBef>
                <a:spcPts val="610"/>
              </a:spcBef>
              <a:buAutoNum type="romanLcParenBoth"/>
              <a:tabLst>
                <a:tab pos="173736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Full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Join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783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Outer</a:t>
            </a:r>
            <a:r>
              <a:rPr sz="3800" spc="-95" dirty="0"/>
              <a:t> </a:t>
            </a:r>
            <a:r>
              <a:rPr sz="3800" dirty="0"/>
              <a:t>Join:</a:t>
            </a:r>
            <a:r>
              <a:rPr sz="3800" spc="-30" dirty="0"/>
              <a:t> </a:t>
            </a:r>
            <a:r>
              <a:rPr sz="3800" dirty="0"/>
              <a:t>Left</a:t>
            </a:r>
            <a:r>
              <a:rPr sz="3800" spc="10" dirty="0"/>
              <a:t> </a:t>
            </a:r>
            <a:r>
              <a:rPr sz="3800" dirty="0"/>
              <a:t>Outer</a:t>
            </a:r>
            <a:r>
              <a:rPr sz="3800" spc="-85" dirty="0"/>
              <a:t> </a:t>
            </a:r>
            <a:r>
              <a:rPr sz="3800" dirty="0"/>
              <a:t>Join</a:t>
            </a:r>
            <a:r>
              <a:rPr sz="3800" spc="-30" dirty="0"/>
              <a:t> </a:t>
            </a:r>
            <a:r>
              <a:rPr sz="4400" b="0" spc="315" dirty="0">
                <a:latin typeface="Calibri Light" panose="020F0302020204030204"/>
                <a:cs typeface="Calibri Light" panose="020F0302020204030204"/>
              </a:rPr>
              <a:t>(</a:t>
            </a:r>
            <a:r>
              <a:rPr sz="4400" b="0" spc="315" dirty="0">
                <a:latin typeface="Cambria Math" panose="02040503050406030204"/>
                <a:cs typeface="Cambria Math" panose="02040503050406030204"/>
              </a:rPr>
              <a:t>𝔴</a:t>
            </a:r>
            <a:r>
              <a:rPr sz="4400" b="0" spc="315" dirty="0">
                <a:latin typeface="Calibri Light" panose="020F0302020204030204"/>
                <a:cs typeface="Calibri Light" panose="020F0302020204030204"/>
              </a:rPr>
              <a:t>)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10358755" cy="408559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LEFT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32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returns</a:t>
            </a:r>
            <a:r>
              <a:rPr sz="32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32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 left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even if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matching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 been found in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right.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46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32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matching</a:t>
            </a:r>
            <a:r>
              <a:rPr sz="32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200" spc="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found</a:t>
            </a:r>
            <a:r>
              <a:rPr sz="3200" spc="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right,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32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returned.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 algn="just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 denoted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symbol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800" spc="160" dirty="0">
                <a:latin typeface="Cambria Math" panose="02040503050406030204"/>
                <a:cs typeface="Cambria Math" panose="02040503050406030204"/>
              </a:rPr>
              <a:t>𝔴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).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3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27559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b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819" dirty="0">
                <a:latin typeface="Cambria Math" panose="02040503050406030204"/>
                <a:cs typeface="Cambria Math" panose="02040503050406030204"/>
              </a:rPr>
              <a:t>𝔴</a:t>
            </a:r>
            <a:r>
              <a:rPr sz="3200" spc="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4659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sz="3800" dirty="0"/>
              <a:t>Outer</a:t>
            </a:r>
            <a:r>
              <a:rPr sz="3800" spc="-95" dirty="0"/>
              <a:t> </a:t>
            </a:r>
            <a:r>
              <a:rPr sz="3800" dirty="0"/>
              <a:t>Join:</a:t>
            </a:r>
            <a:r>
              <a:rPr sz="3800" spc="-30" dirty="0"/>
              <a:t> </a:t>
            </a:r>
            <a:r>
              <a:rPr sz="3800" dirty="0"/>
              <a:t>Left</a:t>
            </a:r>
            <a:r>
              <a:rPr sz="3800" spc="10" dirty="0"/>
              <a:t> </a:t>
            </a:r>
            <a:r>
              <a:rPr sz="3800" dirty="0"/>
              <a:t>Outer</a:t>
            </a:r>
            <a:r>
              <a:rPr sz="3800" spc="-85" dirty="0"/>
              <a:t> </a:t>
            </a:r>
            <a:r>
              <a:rPr sz="3800" dirty="0"/>
              <a:t>Join</a:t>
            </a:r>
            <a:r>
              <a:rPr sz="3800" spc="-30" dirty="0"/>
              <a:t> </a:t>
            </a:r>
            <a:r>
              <a:rPr b="0" spc="285" dirty="0">
                <a:latin typeface="Calibri Light" panose="020F0302020204030204"/>
                <a:cs typeface="Calibri Light" panose="020F0302020204030204"/>
              </a:rPr>
              <a:t>(</a:t>
            </a:r>
            <a:r>
              <a:rPr b="0" spc="285" dirty="0">
                <a:latin typeface="Cambria Math" panose="02040503050406030204"/>
                <a:cs typeface="Cambria Math" panose="02040503050406030204"/>
              </a:rPr>
              <a:t>𝔴</a:t>
            </a:r>
            <a:r>
              <a:rPr b="0" spc="285" dirty="0">
                <a:latin typeface="Calibri Light" panose="020F0302020204030204"/>
                <a:cs typeface="Calibri Light" panose="020F0302020204030204"/>
              </a:rPr>
              <a:t>)</a:t>
            </a:r>
            <a:endParaRPr sz="3800">
              <a:latin typeface="Calibri Light" panose="020F0302020204030204"/>
              <a:cs typeface="Calibri Light" panose="020F0302020204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41586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703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R1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02343" y="1428114"/>
            <a:ext cx="500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R2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1524" y="3565016"/>
            <a:ext cx="1552575" cy="1645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R1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819" dirty="0">
                <a:latin typeface="Cambria Math" panose="02040503050406030204"/>
                <a:cs typeface="Cambria Math" panose="02040503050406030204"/>
              </a:rPr>
              <a:t>𝔴</a:t>
            </a:r>
            <a:r>
              <a:rPr sz="3200" spc="-229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R2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Output: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179698" y="1949704"/>
          <a:ext cx="2953385" cy="154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2560"/>
                <a:gridCol w="1432560"/>
              </a:tblGrid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SQUARE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848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07350" y="1949704"/>
          <a:ext cx="2953385" cy="154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1925"/>
                <a:gridCol w="1431925"/>
              </a:tblGrid>
              <a:tr h="3854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CUBE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848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27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179698" y="4842890"/>
          <a:ext cx="3769360" cy="1516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820"/>
                <a:gridCol w="1226820"/>
                <a:gridCol w="1226819"/>
              </a:tblGrid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SQUARE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CUBE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27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NULL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8376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sz="3800" dirty="0"/>
              <a:t>Outer</a:t>
            </a:r>
            <a:r>
              <a:rPr sz="3800" spc="-90" dirty="0"/>
              <a:t> </a:t>
            </a:r>
            <a:r>
              <a:rPr sz="3800" dirty="0"/>
              <a:t>Join:</a:t>
            </a:r>
            <a:r>
              <a:rPr sz="3800" spc="-30" dirty="0"/>
              <a:t> </a:t>
            </a:r>
            <a:r>
              <a:rPr sz="3800" dirty="0"/>
              <a:t>Right Outer</a:t>
            </a:r>
            <a:r>
              <a:rPr sz="3800" spc="-90" dirty="0"/>
              <a:t> </a:t>
            </a:r>
            <a:r>
              <a:rPr sz="3800" dirty="0"/>
              <a:t>Join</a:t>
            </a:r>
            <a:r>
              <a:rPr sz="3800" spc="-20" dirty="0"/>
              <a:t> </a:t>
            </a:r>
            <a:r>
              <a:rPr sz="3800" spc="-25" dirty="0"/>
              <a:t>(</a:t>
            </a:r>
            <a:r>
              <a:rPr b="0" spc="-25" dirty="0">
                <a:latin typeface="Cambria Math" panose="02040503050406030204"/>
                <a:cs typeface="Cambria Math" panose="02040503050406030204"/>
              </a:rPr>
              <a:t>⟖</a:t>
            </a:r>
            <a:r>
              <a:rPr sz="3800" spc="-25" dirty="0"/>
              <a:t>)</a:t>
            </a:r>
            <a:endParaRPr sz="38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10360025" cy="45243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8890" indent="-227330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3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returns</a:t>
            </a:r>
            <a:r>
              <a:rPr sz="3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3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32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even</a:t>
            </a:r>
            <a:r>
              <a:rPr sz="3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3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matching</a:t>
            </a:r>
            <a:r>
              <a:rPr sz="3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32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32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found</a:t>
            </a:r>
            <a:r>
              <a:rPr sz="3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left.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46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matches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3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found</a:t>
            </a:r>
            <a:r>
              <a:rPr sz="32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left,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returned.</a:t>
            </a:r>
            <a:r>
              <a:rPr sz="32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32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opposite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LEFT</a:t>
            </a:r>
            <a:r>
              <a:rPr sz="32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JOIN.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denoted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symbol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800" spc="-20" dirty="0">
                <a:latin typeface="Cambria Math" panose="02040503050406030204"/>
                <a:cs typeface="Cambria Math" panose="02040503050406030204"/>
              </a:rPr>
              <a:t>⟖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).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27559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b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⟖</a:t>
            </a:r>
            <a:r>
              <a:rPr sz="3200" spc="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8376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sz="3800" dirty="0"/>
              <a:t>Outer</a:t>
            </a:r>
            <a:r>
              <a:rPr sz="3800" spc="-90" dirty="0"/>
              <a:t> </a:t>
            </a:r>
            <a:r>
              <a:rPr sz="3800" dirty="0"/>
              <a:t>Join:</a:t>
            </a:r>
            <a:r>
              <a:rPr sz="3800" spc="-30" dirty="0"/>
              <a:t> </a:t>
            </a:r>
            <a:r>
              <a:rPr sz="3800" dirty="0"/>
              <a:t>Right Outer</a:t>
            </a:r>
            <a:r>
              <a:rPr sz="3800" spc="-90" dirty="0"/>
              <a:t> </a:t>
            </a:r>
            <a:r>
              <a:rPr sz="3800" dirty="0"/>
              <a:t>Join</a:t>
            </a:r>
            <a:r>
              <a:rPr sz="3800" spc="-20" dirty="0"/>
              <a:t> </a:t>
            </a:r>
            <a:r>
              <a:rPr sz="3800" spc="-25" dirty="0"/>
              <a:t>(</a:t>
            </a:r>
            <a:r>
              <a:rPr b="0" spc="-25" dirty="0">
                <a:latin typeface="Cambria Math" panose="02040503050406030204"/>
                <a:cs typeface="Cambria Math" panose="02040503050406030204"/>
              </a:rPr>
              <a:t>⟖</a:t>
            </a:r>
            <a:r>
              <a:rPr sz="3800" spc="-25" dirty="0"/>
              <a:t>)</a:t>
            </a:r>
            <a:endParaRPr sz="38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41586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703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R1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02343" y="1428114"/>
            <a:ext cx="500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R2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1524" y="3565016"/>
            <a:ext cx="1560195" cy="1645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R1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⟖</a:t>
            </a:r>
            <a:r>
              <a:rPr sz="3200" spc="-1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R2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Output: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179698" y="1949704"/>
          <a:ext cx="2953385" cy="154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2560"/>
                <a:gridCol w="1432560"/>
              </a:tblGrid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SQUARE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848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07350" y="1949704"/>
          <a:ext cx="2953385" cy="154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1925"/>
                <a:gridCol w="1431925"/>
              </a:tblGrid>
              <a:tr h="3854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CUBE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848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27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179698" y="4842890"/>
          <a:ext cx="3769360" cy="15163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820"/>
                <a:gridCol w="1226820"/>
                <a:gridCol w="1226819"/>
              </a:tblGrid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CUBE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SQUARE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27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NULL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8376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sz="3800" dirty="0"/>
              <a:t>Outer</a:t>
            </a:r>
            <a:r>
              <a:rPr sz="3800" spc="-90" dirty="0"/>
              <a:t> </a:t>
            </a:r>
            <a:r>
              <a:rPr sz="3800" dirty="0"/>
              <a:t>Join:</a:t>
            </a:r>
            <a:r>
              <a:rPr sz="3800" spc="-30" dirty="0"/>
              <a:t> </a:t>
            </a:r>
            <a:r>
              <a:rPr sz="3800" dirty="0"/>
              <a:t>Full</a:t>
            </a:r>
            <a:r>
              <a:rPr sz="3800" spc="-10" dirty="0"/>
              <a:t> </a:t>
            </a:r>
            <a:r>
              <a:rPr sz="3800" dirty="0"/>
              <a:t>Outer</a:t>
            </a:r>
            <a:r>
              <a:rPr sz="3800" spc="-90" dirty="0"/>
              <a:t> </a:t>
            </a:r>
            <a:r>
              <a:rPr sz="3800" dirty="0"/>
              <a:t>Join</a:t>
            </a:r>
            <a:r>
              <a:rPr sz="3800" spc="-10" dirty="0"/>
              <a:t> </a:t>
            </a:r>
            <a:r>
              <a:rPr sz="3800" spc="465" dirty="0"/>
              <a:t>(</a:t>
            </a:r>
            <a:r>
              <a:rPr b="0" spc="465" dirty="0">
                <a:latin typeface="Cambria Math" panose="02040503050406030204"/>
                <a:cs typeface="Cambria Math" panose="02040503050406030204"/>
              </a:rPr>
              <a:t>𝔴</a:t>
            </a:r>
            <a:r>
              <a:rPr sz="3800" spc="465" dirty="0"/>
              <a:t>)</a:t>
            </a:r>
            <a:endParaRPr sz="38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10359390" cy="26416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FULL</a:t>
            </a:r>
            <a:r>
              <a:rPr sz="3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3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3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tuples</a:t>
            </a:r>
            <a:r>
              <a:rPr sz="3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32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relations</a:t>
            </a:r>
            <a:r>
              <a:rPr sz="3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included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result,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irrespective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matching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condition.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 denoted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symbol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800" spc="250" dirty="0">
                <a:latin typeface="Cambria Math" panose="02040503050406030204"/>
                <a:cs typeface="Cambria Math" panose="02040503050406030204"/>
              </a:rPr>
              <a:t>𝔴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).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27559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b="1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1235" dirty="0">
                <a:latin typeface="Cambria Math" panose="02040503050406030204"/>
                <a:cs typeface="Cambria Math" panose="02040503050406030204"/>
              </a:rPr>
              <a:t>𝔴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b="1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49707"/>
            <a:ext cx="67906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Outer</a:t>
            </a:r>
            <a:r>
              <a:rPr sz="3800" spc="-105" dirty="0"/>
              <a:t> </a:t>
            </a:r>
            <a:r>
              <a:rPr sz="3800" dirty="0"/>
              <a:t>Join:</a:t>
            </a:r>
            <a:r>
              <a:rPr sz="3800" spc="-35" dirty="0"/>
              <a:t> </a:t>
            </a:r>
            <a:r>
              <a:rPr sz="3800" dirty="0"/>
              <a:t>Full</a:t>
            </a:r>
            <a:r>
              <a:rPr sz="3800" spc="-10" dirty="0"/>
              <a:t> </a:t>
            </a:r>
            <a:r>
              <a:rPr sz="3800" dirty="0"/>
              <a:t>Outer</a:t>
            </a:r>
            <a:r>
              <a:rPr sz="3800" spc="-85" dirty="0"/>
              <a:t> </a:t>
            </a:r>
            <a:r>
              <a:rPr sz="3800" dirty="0"/>
              <a:t>Join</a:t>
            </a:r>
            <a:r>
              <a:rPr sz="3800" spc="-5" dirty="0"/>
              <a:t> </a:t>
            </a:r>
            <a:r>
              <a:rPr sz="3800" spc="515" dirty="0"/>
              <a:t>(</a:t>
            </a:r>
            <a:r>
              <a:rPr sz="4400" b="0" spc="515" dirty="0">
                <a:latin typeface="Cambria Math" panose="02040503050406030204"/>
                <a:cs typeface="Cambria Math" panose="02040503050406030204"/>
              </a:rPr>
              <a:t>𝔴</a:t>
            </a:r>
            <a:r>
              <a:rPr sz="3800" spc="515" dirty="0"/>
              <a:t>)</a:t>
            </a:r>
            <a:endParaRPr sz="3800">
              <a:latin typeface="Cambria Math" panose="02040503050406030204"/>
              <a:cs typeface="Cambria Math" panose="0204050305040603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41586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703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R1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02343" y="1428114"/>
            <a:ext cx="5003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R2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1524" y="3555872"/>
            <a:ext cx="1704975" cy="1654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1666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R1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1185" dirty="0">
                <a:latin typeface="Cambria Math" panose="02040503050406030204"/>
                <a:cs typeface="Cambria Math" panose="02040503050406030204"/>
              </a:rPr>
              <a:t>𝔴</a:t>
            </a:r>
            <a:r>
              <a:rPr sz="32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R2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5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Output: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179698" y="1949704"/>
          <a:ext cx="2953385" cy="154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2560"/>
                <a:gridCol w="1432560"/>
              </a:tblGrid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SQUARE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848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8007350" y="1949704"/>
          <a:ext cx="2953385" cy="154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1925"/>
                <a:gridCol w="1431925"/>
              </a:tblGrid>
              <a:tr h="3854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CUBE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848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27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8544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179698" y="4842890"/>
          <a:ext cx="3769360" cy="1895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820"/>
                <a:gridCol w="1226820"/>
                <a:gridCol w="1226819"/>
              </a:tblGrid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NUM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SQUARE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CUBE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8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27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NULL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0" dirty="0">
                          <a:latin typeface="Calibri" panose="020F0502020204030204"/>
                          <a:cs typeface="Calibri" panose="020F0502020204030204"/>
                        </a:rPr>
                        <a:t>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NULL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125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4886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DIVISION</a:t>
            </a:r>
            <a:r>
              <a:rPr sz="3800" spc="-30" dirty="0"/>
              <a:t> </a:t>
            </a:r>
            <a:r>
              <a:rPr sz="3800" spc="-25" dirty="0"/>
              <a:t>(</a:t>
            </a:r>
            <a:r>
              <a:rPr sz="3800" b="0" spc="-25" dirty="0">
                <a:latin typeface="Symbol" panose="05050102010706020507"/>
                <a:cs typeface="Symbol" panose="05050102010706020507"/>
              </a:rPr>
              <a:t></a:t>
            </a:r>
            <a:r>
              <a:rPr sz="3800" spc="-25" dirty="0"/>
              <a:t>)</a:t>
            </a:r>
            <a:endParaRPr sz="3800">
              <a:latin typeface="Symbol" panose="05050102010706020507"/>
              <a:cs typeface="Symbol" panose="05050102010706020507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79346"/>
            <a:ext cx="10359390" cy="4784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Division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operator</a:t>
            </a:r>
            <a:r>
              <a:rPr sz="3200" spc="-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A÷B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applied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if: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 algn="just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proper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subset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 algn="just">
              <a:lnSpc>
                <a:spcPts val="3455"/>
              </a:lnSpc>
              <a:spcBef>
                <a:spcPts val="240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returned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division</a:t>
            </a:r>
            <a:r>
              <a:rPr sz="3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operator</a:t>
            </a:r>
            <a:r>
              <a:rPr sz="3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attributes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algn="just">
              <a:lnSpc>
                <a:spcPts val="3455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(All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320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B).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 algn="just">
              <a:lnSpc>
                <a:spcPct val="80000"/>
              </a:lnSpc>
              <a:spcBef>
                <a:spcPts val="99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returned</a:t>
            </a:r>
            <a:r>
              <a:rPr sz="32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division</a:t>
            </a:r>
            <a:r>
              <a:rPr sz="32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operator</a:t>
            </a:r>
            <a:r>
              <a:rPr sz="32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2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return</a:t>
            </a:r>
            <a:r>
              <a:rPr sz="32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those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tuples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associated</a:t>
            </a:r>
            <a:r>
              <a:rPr sz="32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B’s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tuple.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tabLst>
                <a:tab pos="27559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Syntax: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b="1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Symbol" panose="05050102010706020507"/>
                <a:cs typeface="Symbol" panose="05050102010706020507"/>
              </a:rPr>
              <a:t></a:t>
            </a:r>
            <a:r>
              <a:rPr sz="3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8447"/>
            <a:ext cx="737679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dirty="0"/>
              <a:t>Introduction</a:t>
            </a:r>
            <a:r>
              <a:rPr sz="3600" spc="-150" dirty="0"/>
              <a:t> </a:t>
            </a:r>
            <a:r>
              <a:rPr sz="3600" dirty="0"/>
              <a:t>of</a:t>
            </a:r>
            <a:r>
              <a:rPr sz="3600" spc="-80" dirty="0"/>
              <a:t> </a:t>
            </a:r>
            <a:r>
              <a:rPr sz="3600" spc="-10" dirty="0"/>
              <a:t>3-</a:t>
            </a:r>
            <a:r>
              <a:rPr sz="3600" spc="-35" dirty="0"/>
              <a:t>Tier</a:t>
            </a:r>
            <a:r>
              <a:rPr sz="3600" spc="-260" dirty="0"/>
              <a:t> </a:t>
            </a:r>
            <a:r>
              <a:rPr sz="3600" spc="-10" dirty="0"/>
              <a:t>Architecture</a:t>
            </a:r>
            <a:r>
              <a:rPr sz="3600" spc="-80" dirty="0"/>
              <a:t> </a:t>
            </a:r>
            <a:r>
              <a:rPr sz="3600" spc="-25" dirty="0"/>
              <a:t>in</a:t>
            </a:r>
            <a:r>
              <a:rPr sz="3600" u="none" spc="-25" dirty="0"/>
              <a:t> </a:t>
            </a:r>
            <a:r>
              <a:rPr sz="3600" spc="-20" dirty="0"/>
              <a:t>DBMS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9371" y="1435735"/>
            <a:ext cx="10925175" cy="491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2800" b="1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Level: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39395" marR="5080" indent="-227330" algn="just">
              <a:lnSpc>
                <a:spcPts val="3020"/>
              </a:lnSpc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specifies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terms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conceptual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level 	tables.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39395" marR="6350" indent="-227330" algn="just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8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28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2800" spc="6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28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8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cater</a:t>
            </a:r>
            <a:r>
              <a:rPr sz="28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needs</a:t>
            </a:r>
            <a:r>
              <a:rPr sz="28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particular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category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users.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39395" marR="5080" indent="-227330" algn="just">
              <a:lnSpc>
                <a:spcPct val="90000"/>
              </a:lnSpc>
              <a:spcBef>
                <a:spcPts val="970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8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FACULTY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university</a:t>
            </a:r>
            <a:r>
              <a:rPr sz="2800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interested</a:t>
            </a:r>
            <a:r>
              <a:rPr sz="28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looking</a:t>
            </a:r>
            <a:r>
              <a:rPr sz="28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course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details</a:t>
            </a:r>
            <a:r>
              <a:rPr sz="2800" spc="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5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students,</a:t>
            </a:r>
            <a:r>
              <a:rPr sz="2800" spc="5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STUDENTS</a:t>
            </a:r>
            <a:r>
              <a:rPr sz="2800" spc="5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5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interested</a:t>
            </a:r>
            <a:r>
              <a:rPr sz="2800" spc="5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5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looking</a:t>
            </a:r>
            <a:r>
              <a:rPr sz="2800" spc="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800" spc="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800" spc="5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details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related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academics,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accounts,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courses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hostel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details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well.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 algn="just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views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generated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users.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 algn="just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main focus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abstraction.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4886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dirty="0"/>
              <a:t>DIVISION</a:t>
            </a:r>
            <a:r>
              <a:rPr sz="3800" spc="-30" dirty="0"/>
              <a:t> </a:t>
            </a:r>
            <a:r>
              <a:rPr sz="3800" spc="-25" dirty="0"/>
              <a:t>(</a:t>
            </a:r>
            <a:r>
              <a:rPr sz="3800" b="0" spc="-25" dirty="0">
                <a:latin typeface="Symbol" panose="05050102010706020507"/>
                <a:cs typeface="Symbol" panose="05050102010706020507"/>
              </a:rPr>
              <a:t></a:t>
            </a:r>
            <a:r>
              <a:rPr sz="3800" spc="-25" dirty="0"/>
              <a:t>)</a:t>
            </a:r>
            <a:endParaRPr sz="3800">
              <a:latin typeface="Symbol" panose="05050102010706020507"/>
              <a:cs typeface="Symbol" panose="05050102010706020507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51000"/>
            <a:ext cx="3340100" cy="159512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460"/>
              </a:lnSpc>
              <a:spcBef>
                <a:spcPts val="1045"/>
              </a:spcBef>
              <a:tabLst>
                <a:tab pos="1696720" algn="l"/>
                <a:tab pos="2274570" algn="l"/>
                <a:tab pos="3123565" algn="l"/>
              </a:tabLst>
            </a:pPr>
            <a:r>
              <a:rPr sz="32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1 </a:t>
            </a:r>
            <a:r>
              <a:rPr sz="3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as: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97810" y="2581655"/>
          <a:ext cx="1880870" cy="3961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985"/>
                <a:gridCol w="895985"/>
              </a:tblGrid>
              <a:tr h="304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Sno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Pno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P2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P3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P4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P5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P6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S2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S2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P2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S3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P2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S4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P2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S4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P4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0416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S4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25" dirty="0">
                          <a:latin typeface="Calibri" panose="020F0502020204030204"/>
                          <a:cs typeface="Calibri" panose="020F0502020204030204"/>
                        </a:rPr>
                        <a:t>P5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951857" y="1121740"/>
            <a:ext cx="459930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400" spc="-4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400" spc="-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4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3</a:t>
            </a:r>
            <a:r>
              <a:rPr sz="34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34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4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as:</a:t>
            </a:r>
            <a:endParaRPr sz="34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81650" y="1733676"/>
            <a:ext cx="680085" cy="754380"/>
            <a:chOff x="5581650" y="1733676"/>
            <a:chExt cx="680085" cy="754380"/>
          </a:xfrm>
        </p:grpSpPr>
        <p:sp>
          <p:nvSpPr>
            <p:cNvPr id="8" name="object 8"/>
            <p:cNvSpPr/>
            <p:nvPr/>
          </p:nvSpPr>
          <p:spPr>
            <a:xfrm>
              <a:off x="5581650" y="2091816"/>
              <a:ext cx="680085" cy="38100"/>
            </a:xfrm>
            <a:custGeom>
              <a:avLst/>
              <a:gdLst/>
              <a:ahLst/>
              <a:cxnLst/>
              <a:rect l="l" t="t" r="r" b="b"/>
              <a:pathLst>
                <a:path w="680085" h="38100">
                  <a:moveTo>
                    <a:pt x="0" y="38100"/>
                  </a:moveTo>
                  <a:lnTo>
                    <a:pt x="679576" y="38100"/>
                  </a:lnTo>
                  <a:lnTo>
                    <a:pt x="679576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81650" y="1733676"/>
              <a:ext cx="680085" cy="754380"/>
            </a:xfrm>
            <a:custGeom>
              <a:avLst/>
              <a:gdLst/>
              <a:ahLst/>
              <a:cxnLst/>
              <a:rect l="l" t="t" r="r" b="b"/>
              <a:pathLst>
                <a:path w="680085" h="754380">
                  <a:moveTo>
                    <a:pt x="6350" y="0"/>
                  </a:moveTo>
                  <a:lnTo>
                    <a:pt x="6350" y="754380"/>
                  </a:lnTo>
                </a:path>
                <a:path w="680085" h="754380">
                  <a:moveTo>
                    <a:pt x="673226" y="0"/>
                  </a:moveTo>
                  <a:lnTo>
                    <a:pt x="673226" y="754380"/>
                  </a:lnTo>
                </a:path>
                <a:path w="680085" h="754380">
                  <a:moveTo>
                    <a:pt x="0" y="6350"/>
                  </a:moveTo>
                  <a:lnTo>
                    <a:pt x="679576" y="6350"/>
                  </a:lnTo>
                </a:path>
                <a:path w="680085" h="754380">
                  <a:moveTo>
                    <a:pt x="0" y="748030"/>
                  </a:moveTo>
                  <a:lnTo>
                    <a:pt x="679576" y="7480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88000" y="1740026"/>
            <a:ext cx="667385" cy="37084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3048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240"/>
              </a:spcBef>
            </a:pP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Pno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94350" y="2129917"/>
            <a:ext cx="654685" cy="345440"/>
          </a:xfrm>
          <a:prstGeom prst="rect">
            <a:avLst/>
          </a:prstGeom>
          <a:solidFill>
            <a:srgbClr val="D2DEEE"/>
          </a:solidFill>
        </p:spPr>
        <p:txBody>
          <a:bodyPr vert="horz" wrap="square" lIns="0" tIns="11430" rIns="0" bIns="0" rtlCol="0">
            <a:spAutoFit/>
          </a:bodyPr>
          <a:lstStyle/>
          <a:p>
            <a:pPr marL="210820">
              <a:lnSpc>
                <a:spcPct val="100000"/>
              </a:lnSpc>
              <a:spcBef>
                <a:spcPts val="90"/>
              </a:spcBef>
            </a:pPr>
            <a:r>
              <a:rPr sz="1800" spc="-25" dirty="0">
                <a:latin typeface="Calibri" panose="020F0502020204030204"/>
                <a:cs typeface="Calibri" panose="020F0502020204030204"/>
              </a:rPr>
              <a:t>P1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964171" y="1747392"/>
          <a:ext cx="880110" cy="1111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Pno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P2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P4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471027" y="1747392"/>
          <a:ext cx="855344" cy="2559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6445"/>
              </a:tblGrid>
              <a:tr h="36576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Pno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P1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P2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P3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P4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P5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P6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4549266" y="4437126"/>
            <a:ext cx="6044565" cy="1049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855"/>
              </a:lnSpc>
              <a:spcBef>
                <a:spcPts val="95"/>
              </a:spcBef>
              <a:tabLst>
                <a:tab pos="1137285" algn="l"/>
                <a:tab pos="1679575" algn="l"/>
                <a:tab pos="3211830" algn="l"/>
                <a:tab pos="3996690" algn="l"/>
                <a:tab pos="4538980" algn="l"/>
                <a:tab pos="5595620" algn="l"/>
              </a:tabLst>
            </a:pPr>
            <a:r>
              <a:rPr sz="2800" spc="-1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Then,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DIVIDE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gives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70000"/>
              </a:lnSpc>
              <a:spcBef>
                <a:spcPts val="505"/>
              </a:spcBef>
            </a:pP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800" spc="145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resultant</a:t>
            </a:r>
            <a:r>
              <a:rPr sz="2800" spc="145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800" spc="14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15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800" spc="145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4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three 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cases</a:t>
            </a:r>
            <a:r>
              <a:rPr sz="2800" spc="-15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10" dirty="0">
                <a:solidFill>
                  <a:srgbClr val="525252"/>
                </a:solidFill>
                <a:latin typeface="Times New Roman" panose="02020603050405020304"/>
                <a:cs typeface="Times New Roman" panose="02020603050405020304"/>
              </a:rPr>
              <a:t> follows: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623178" y="5508244"/>
          <a:ext cx="756285" cy="110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50"/>
              </a:tblGrid>
              <a:tr h="3651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Sno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S1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S2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967728" y="5515483"/>
          <a:ext cx="880744" cy="1111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1210"/>
              </a:tblGrid>
              <a:tr h="37020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Sno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S1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S4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8447405" y="5515483"/>
            <a:ext cx="746125" cy="747395"/>
            <a:chOff x="8447405" y="5515483"/>
            <a:chExt cx="746125" cy="747395"/>
          </a:xfrm>
        </p:grpSpPr>
        <p:sp>
          <p:nvSpPr>
            <p:cNvPr id="18" name="object 18"/>
            <p:cNvSpPr/>
            <p:nvPr/>
          </p:nvSpPr>
          <p:spPr>
            <a:xfrm>
              <a:off x="8447405" y="5870054"/>
              <a:ext cx="746125" cy="38100"/>
            </a:xfrm>
            <a:custGeom>
              <a:avLst/>
              <a:gdLst/>
              <a:ahLst/>
              <a:cxnLst/>
              <a:rect l="l" t="t" r="r" b="b"/>
              <a:pathLst>
                <a:path w="746125" h="38100">
                  <a:moveTo>
                    <a:pt x="0" y="38100"/>
                  </a:moveTo>
                  <a:lnTo>
                    <a:pt x="746125" y="38100"/>
                  </a:lnTo>
                  <a:lnTo>
                    <a:pt x="746125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447405" y="5515483"/>
              <a:ext cx="746125" cy="747395"/>
            </a:xfrm>
            <a:custGeom>
              <a:avLst/>
              <a:gdLst/>
              <a:ahLst/>
              <a:cxnLst/>
              <a:rect l="l" t="t" r="r" b="b"/>
              <a:pathLst>
                <a:path w="746125" h="747395">
                  <a:moveTo>
                    <a:pt x="6350" y="0"/>
                  </a:moveTo>
                  <a:lnTo>
                    <a:pt x="6350" y="747280"/>
                  </a:lnTo>
                </a:path>
                <a:path w="746125" h="747395">
                  <a:moveTo>
                    <a:pt x="739775" y="0"/>
                  </a:moveTo>
                  <a:lnTo>
                    <a:pt x="739775" y="747280"/>
                  </a:lnTo>
                </a:path>
                <a:path w="746125" h="747395">
                  <a:moveTo>
                    <a:pt x="0" y="6349"/>
                  </a:moveTo>
                  <a:lnTo>
                    <a:pt x="746125" y="6349"/>
                  </a:lnTo>
                </a:path>
                <a:path w="746125" h="747395">
                  <a:moveTo>
                    <a:pt x="0" y="740930"/>
                  </a:moveTo>
                  <a:lnTo>
                    <a:pt x="746125" y="74093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8453755" y="5521794"/>
            <a:ext cx="733425" cy="367665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31750" rIns="0" bIns="0" rtlCol="0">
            <a:spAutoFit/>
          </a:bodyPr>
          <a:lstStyle/>
          <a:p>
            <a:pPr marL="188595">
              <a:lnSpc>
                <a:spcPct val="100000"/>
              </a:lnSpc>
              <a:spcBef>
                <a:spcPts val="250"/>
              </a:spcBef>
            </a:pPr>
            <a:r>
              <a:rPr sz="1800" b="1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Sno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60105" y="5908154"/>
            <a:ext cx="720725" cy="342265"/>
          </a:xfrm>
          <a:prstGeom prst="rect">
            <a:avLst/>
          </a:prstGeom>
          <a:solidFill>
            <a:srgbClr val="D2DEEE"/>
          </a:solidFill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 panose="020F0502020204030204"/>
                <a:cs typeface="Calibri" panose="020F0502020204030204"/>
              </a:rPr>
              <a:t>S1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3362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5"/>
              </a:spcBef>
            </a:pPr>
            <a:r>
              <a:rPr sz="3800" spc="-10" dirty="0"/>
              <a:t>Exercise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524380"/>
            <a:ext cx="9819640" cy="4462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94355">
              <a:lnSpc>
                <a:spcPct val="108000"/>
              </a:lnSpc>
              <a:spcBef>
                <a:spcPts val="100"/>
              </a:spcBef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1: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Consider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schema: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SUPPLIER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00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Sid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S_name,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S_addr)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5421630">
              <a:lnSpc>
                <a:spcPts val="3880"/>
              </a:lnSpc>
              <a:spcBef>
                <a:spcPts val="170"/>
              </a:spcBef>
            </a:pP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PARTS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00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Pid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P_name,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color) </a:t>
            </a:r>
            <a:r>
              <a:rPr sz="3000" spc="-85" dirty="0">
                <a:latin typeface="Times New Roman" panose="02020603050405020304"/>
                <a:cs typeface="Times New Roman" panose="02020603050405020304"/>
              </a:rPr>
              <a:t>CATALOG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00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sid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pid,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cost)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Now,</a:t>
            </a:r>
            <a:r>
              <a:rPr sz="30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answer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queries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0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Algebra: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531495" indent="-518795">
              <a:lnSpc>
                <a:spcPct val="100000"/>
              </a:lnSpc>
              <a:spcBef>
                <a:spcPts val="275"/>
              </a:spcBef>
              <a:buAutoNum type="alphaLcParenBoth"/>
              <a:tabLst>
                <a:tab pos="53149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Find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suppliers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who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supply</a:t>
            </a:r>
            <a:r>
              <a:rPr sz="30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Yellow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parts.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551815" indent="-539115">
              <a:lnSpc>
                <a:spcPct val="100000"/>
              </a:lnSpc>
              <a:spcBef>
                <a:spcPts val="290"/>
              </a:spcBef>
              <a:buAutoNum type="alphaLcParenBoth"/>
              <a:tabLst>
                <a:tab pos="55181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Find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Sid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suppliers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who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supply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parts.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531495" indent="-518795">
              <a:lnSpc>
                <a:spcPct val="100000"/>
              </a:lnSpc>
              <a:spcBef>
                <a:spcPts val="275"/>
              </a:spcBef>
              <a:buAutoNum type="alphaLcParenBoth"/>
              <a:tabLst>
                <a:tab pos="53149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Find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Sid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suppliers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who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supply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red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green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part.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721" y="315849"/>
            <a:ext cx="1761489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10" dirty="0"/>
              <a:t>Exercise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0509" y="1038943"/>
            <a:ext cx="10559415" cy="517017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05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Solution: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577850" indent="-514350">
              <a:lnSpc>
                <a:spcPct val="100000"/>
              </a:lnSpc>
              <a:spcBef>
                <a:spcPts val="615"/>
              </a:spcBef>
              <a:buAutoNum type="alphaLcParenBoth"/>
              <a:tabLst>
                <a:tab pos="57785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Find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suppliers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who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supply</a:t>
            </a:r>
            <a:r>
              <a:rPr sz="32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Yellow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parts.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977900">
              <a:lnSpc>
                <a:spcPct val="100000"/>
              </a:lnSpc>
              <a:spcBef>
                <a:spcPts val="690"/>
              </a:spcBef>
            </a:pPr>
            <a:r>
              <a:rPr sz="2800" dirty="0">
                <a:solidFill>
                  <a:srgbClr val="006FC0"/>
                </a:solidFill>
                <a:latin typeface="Symbol" panose="05050102010706020507"/>
                <a:cs typeface="Symbol" panose="05050102010706020507"/>
              </a:rPr>
              <a:t></a:t>
            </a:r>
            <a:r>
              <a:rPr sz="28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75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S_name</a:t>
            </a:r>
            <a:r>
              <a:rPr sz="2775" spc="277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(SUPPLIER)</a:t>
            </a:r>
            <a:r>
              <a:rPr sz="2800" spc="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Cambria Math" panose="02040503050406030204"/>
                <a:cs typeface="Cambria Math" panose="02040503050406030204"/>
              </a:rPr>
              <a:t>⋈</a:t>
            </a:r>
            <a:r>
              <a:rPr sz="2800" spc="45" dirty="0">
                <a:solidFill>
                  <a:srgbClr val="006FC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8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CATALOG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Cambria Math" panose="02040503050406030204"/>
                <a:cs typeface="Cambria Math" panose="02040503050406030204"/>
              </a:rPr>
              <a:t>⋈</a:t>
            </a:r>
            <a:r>
              <a:rPr sz="2800" spc="45" dirty="0">
                <a:solidFill>
                  <a:srgbClr val="006FC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(σ</a:t>
            </a:r>
            <a:r>
              <a:rPr sz="28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75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color</a:t>
            </a:r>
            <a:r>
              <a:rPr sz="2775" spc="-52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75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775" spc="-52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75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‘Yellow’</a:t>
            </a:r>
            <a:r>
              <a:rPr sz="2775" spc="89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(PARTS))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637540" indent="-574040">
              <a:lnSpc>
                <a:spcPct val="100000"/>
              </a:lnSpc>
              <a:buAutoNum type="alphaLcParenBoth" startAt="2"/>
              <a:tabLst>
                <a:tab pos="63754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Find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Sid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suppliers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who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supply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parts.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977900">
              <a:lnSpc>
                <a:spcPct val="100000"/>
              </a:lnSpc>
              <a:spcBef>
                <a:spcPts val="690"/>
              </a:spcBef>
            </a:pPr>
            <a:r>
              <a:rPr sz="2800" dirty="0">
                <a:solidFill>
                  <a:srgbClr val="006FC0"/>
                </a:solidFill>
                <a:latin typeface="Symbol" panose="05050102010706020507"/>
                <a:cs typeface="Symbol" panose="05050102010706020507"/>
              </a:rPr>
              <a:t></a:t>
            </a:r>
            <a:r>
              <a:rPr sz="2775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sid,</a:t>
            </a:r>
            <a:r>
              <a:rPr sz="2775" spc="-22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75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pid</a:t>
            </a:r>
            <a:r>
              <a:rPr sz="2775" spc="330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7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(CATALOG)</a:t>
            </a:r>
            <a:r>
              <a:rPr sz="2800" spc="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÷</a:t>
            </a:r>
            <a:r>
              <a:rPr sz="2800" spc="-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Symbol" panose="05050102010706020507"/>
                <a:cs typeface="Symbol" panose="05050102010706020507"/>
              </a:rPr>
              <a:t></a:t>
            </a:r>
            <a:r>
              <a:rPr sz="28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75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pid</a:t>
            </a:r>
            <a:r>
              <a:rPr sz="2775" spc="330" baseline="-21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(PARTS)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614680" indent="-551180">
              <a:lnSpc>
                <a:spcPct val="100000"/>
              </a:lnSpc>
              <a:spcBef>
                <a:spcPts val="5"/>
              </a:spcBef>
              <a:buAutoNum type="alphaLcParenBoth" startAt="3"/>
              <a:tabLst>
                <a:tab pos="61468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Find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Sid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suppliers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who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supply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green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part.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977900">
              <a:lnSpc>
                <a:spcPct val="100000"/>
              </a:lnSpc>
              <a:spcBef>
                <a:spcPts val="1370"/>
              </a:spcBef>
            </a:pPr>
            <a:r>
              <a:rPr sz="4200" baseline="14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4200" baseline="14000" dirty="0">
                <a:solidFill>
                  <a:srgbClr val="006FC0"/>
                </a:solidFill>
                <a:latin typeface="Symbol" panose="05050102010706020507"/>
                <a:cs typeface="Symbol" panose="05050102010706020507"/>
              </a:rPr>
              <a:t></a:t>
            </a:r>
            <a:r>
              <a:rPr sz="18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sid, pid</a:t>
            </a:r>
            <a:r>
              <a:rPr sz="1850" spc="2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spc="-82" baseline="14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(CATALOG))</a:t>
            </a:r>
            <a:r>
              <a:rPr sz="4200" spc="112" baseline="14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14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÷</a:t>
            </a:r>
            <a:r>
              <a:rPr sz="4200" spc="-15" baseline="14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14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4200" baseline="14000" dirty="0">
                <a:solidFill>
                  <a:srgbClr val="006FC0"/>
                </a:solidFill>
                <a:latin typeface="Symbol" panose="05050102010706020507"/>
                <a:cs typeface="Symbol" panose="05050102010706020507"/>
              </a:rPr>
              <a:t></a:t>
            </a:r>
            <a:r>
              <a:rPr sz="4200" spc="7" baseline="14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pid</a:t>
            </a:r>
            <a:r>
              <a:rPr sz="1850" spc="2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14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(σ</a:t>
            </a:r>
            <a:r>
              <a:rPr sz="4200" spc="15" baseline="14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color</a:t>
            </a:r>
            <a:r>
              <a:rPr sz="1850" spc="-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1850" spc="-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‘red’</a:t>
            </a:r>
            <a:r>
              <a:rPr sz="1850" spc="-1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solidFill>
                  <a:srgbClr val="006FC0"/>
                </a:solidFill>
                <a:latin typeface="Symbol" panose="05050102010706020507"/>
                <a:cs typeface="Symbol" panose="05050102010706020507"/>
              </a:rPr>
              <a:t></a:t>
            </a:r>
            <a:r>
              <a:rPr sz="185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color =</a:t>
            </a:r>
            <a:r>
              <a:rPr sz="185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8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‘green’</a:t>
            </a:r>
            <a:r>
              <a:rPr sz="1850" spc="8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spc="-15" baseline="14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(PARTS)))</a:t>
            </a:r>
            <a:endParaRPr sz="4200" baseline="14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721" y="380745"/>
            <a:ext cx="1761489" cy="60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-10" dirty="0"/>
              <a:t>Exercise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2332" y="1214120"/>
            <a:ext cx="10703560" cy="51365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63500" marR="30480" algn="just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2:</a:t>
            </a:r>
            <a:r>
              <a:rPr sz="3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Consider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2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CR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(StudentName,</a:t>
            </a:r>
            <a:r>
              <a:rPr sz="32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CourseName).</a:t>
            </a:r>
            <a:r>
              <a:rPr sz="32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instance</a:t>
            </a:r>
            <a:r>
              <a:rPr sz="32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32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CR</a:t>
            </a:r>
            <a:r>
              <a:rPr sz="3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below.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63500" algn="just">
              <a:lnSpc>
                <a:spcPct val="100000"/>
              </a:lnSpc>
              <a:spcBef>
                <a:spcPts val="55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queries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46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63500" marR="4629785">
              <a:lnSpc>
                <a:spcPts val="3660"/>
              </a:lnSpc>
            </a:pPr>
            <a:r>
              <a:rPr sz="4800" baseline="14000" dirty="0">
                <a:latin typeface="Times New Roman" panose="02020603050405020304"/>
                <a:cs typeface="Times New Roman" panose="02020603050405020304"/>
              </a:rPr>
              <a:t>T1←</a:t>
            </a:r>
            <a:r>
              <a:rPr sz="4800" spc="-44" baseline="1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spc="-15" baseline="14000" dirty="0">
                <a:latin typeface="Times New Roman" panose="02020603050405020304"/>
                <a:cs typeface="Times New Roman" panose="02020603050405020304"/>
              </a:rPr>
              <a:t>π</a:t>
            </a:r>
            <a:r>
              <a:rPr sz="2100" spc="-10" dirty="0">
                <a:latin typeface="Times New Roman" panose="02020603050405020304"/>
                <a:cs typeface="Times New Roman" panose="02020603050405020304"/>
              </a:rPr>
              <a:t>CourseName</a:t>
            </a:r>
            <a:r>
              <a:rPr sz="4800" spc="-15" baseline="14000" dirty="0">
                <a:latin typeface="Times New Roman" panose="02020603050405020304"/>
                <a:cs typeface="Times New Roman" panose="02020603050405020304"/>
              </a:rPr>
              <a:t>(σ</a:t>
            </a:r>
            <a:r>
              <a:rPr sz="2100" spc="-10" dirty="0">
                <a:latin typeface="Times New Roman" panose="02020603050405020304"/>
                <a:cs typeface="Times New Roman" panose="02020603050405020304"/>
              </a:rPr>
              <a:t>StudentName=‘SA’</a:t>
            </a:r>
            <a:r>
              <a:rPr sz="4800" spc="-15" baseline="14000" dirty="0">
                <a:latin typeface="Times New Roman" panose="02020603050405020304"/>
                <a:cs typeface="Times New Roman" panose="02020603050405020304"/>
              </a:rPr>
              <a:t>(CR))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T2←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CR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÷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T1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63500" algn="just">
              <a:lnSpc>
                <a:spcPct val="100000"/>
              </a:lnSpc>
              <a:spcBef>
                <a:spcPts val="520"/>
              </a:spcBef>
              <a:tabLst>
                <a:tab pos="625729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 number of rows in T2 are </a:t>
            </a:r>
            <a:r>
              <a:rPr sz="3200" u="sng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63500">
              <a:lnSpc>
                <a:spcPct val="100000"/>
              </a:lnSpc>
            </a:pPr>
            <a:r>
              <a:rPr sz="24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(GATE</a:t>
            </a:r>
            <a:r>
              <a:rPr sz="2400" spc="-1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2017)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5756" y="2121407"/>
            <a:ext cx="2772155" cy="4383024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9721" y="315849"/>
            <a:ext cx="1761489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-10" dirty="0"/>
              <a:t>Exercise</a:t>
            </a:r>
            <a:endParaRPr sz="38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309" y="1016850"/>
            <a:ext cx="1863725" cy="112522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Solution: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give: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309" y="3225164"/>
            <a:ext cx="11142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T2</a:t>
            </a:r>
            <a:r>
              <a:rPr sz="2800" dirty="0">
                <a:latin typeface="Symbol" panose="05050102010706020507"/>
                <a:cs typeface="Symbol" panose="05050102010706020507"/>
              </a:rPr>
              <a:t>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CR÷T1 =</a:t>
            </a:r>
            <a:r>
              <a:rPr sz="28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tuples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CR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matched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tuple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T1: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226050" y="1685544"/>
          <a:ext cx="1522730" cy="14808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3830"/>
              </a:tblGrid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CourseName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CA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CB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CC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5108066" y="3921252"/>
          <a:ext cx="1758950" cy="1852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005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StudentName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SA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SC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SD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5" dirty="0">
                          <a:latin typeface="Calibri" panose="020F0502020204030204"/>
                          <a:cs typeface="Calibri" panose="020F0502020204030204"/>
                        </a:rPr>
                        <a:t>SF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65328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dirty="0"/>
              <a:t>Reference</a:t>
            </a:r>
            <a:r>
              <a:rPr spc="-235" dirty="0"/>
              <a:t> </a:t>
            </a:r>
            <a:r>
              <a:rPr spc="-10" dirty="0"/>
              <a:t>Books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867916"/>
            <a:ext cx="10010140" cy="441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26415" marR="6985" indent="-514350" algn="just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768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200" spc="4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200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200" spc="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“Fudamentals</a:t>
            </a:r>
            <a:r>
              <a:rPr sz="3200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5th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525780" marR="8255" indent="-513715" algn="just">
              <a:lnSpc>
                <a:spcPct val="100000"/>
              </a:lnSpc>
              <a:buAutoNum type="arabicPeriod"/>
              <a:tabLst>
                <a:tab pos="52768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2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200" spc="6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200" spc="6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6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8th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526415" marR="6985" indent="-514350" algn="just">
              <a:lnSpc>
                <a:spcPct val="100000"/>
              </a:lnSpc>
              <a:buAutoNum type="arabicPeriod"/>
              <a:tabLst>
                <a:tab pos="52768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200" spc="7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200" spc="7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7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200" spc="7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200" spc="7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“Database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4th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526415" marR="5080" indent="-514350" algn="just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768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 (2011).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2nd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Prentice 	Hall.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1796" y="2858261"/>
            <a:ext cx="28886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Thank</a:t>
            </a:r>
            <a:r>
              <a:rPr b="0" u="none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10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b="0" u="none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25" dirty="0">
                <a:latin typeface="Times New Roman" panose="02020603050405020304"/>
                <a:cs typeface="Times New Roman" panose="02020603050405020304"/>
              </a:rPr>
              <a:t>!!!</a:t>
            </a:r>
            <a:endParaRPr b="0" u="none" spc="-25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8516" y="1761053"/>
            <a:ext cx="9782175" cy="1527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b="0" u="none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(BCSC</a:t>
            </a:r>
            <a:r>
              <a:rPr b="0" u="none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b="0" u="none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1003)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  <a:tabLst>
                <a:tab pos="4461510" algn="l"/>
              </a:tabLst>
            </a:pPr>
            <a:r>
              <a:rPr sz="4800" b="0" u="none" spc="-35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4800" b="0" u="none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Dependency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725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Dr.</a:t>
            </a:r>
            <a:r>
              <a:rPr sz="2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Nikhil</a:t>
            </a:r>
            <a:r>
              <a:rPr sz="28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Govil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070860" y="3403091"/>
            <a:ext cx="6015355" cy="2321560"/>
            <a:chOff x="3070860" y="3403091"/>
            <a:chExt cx="6015355" cy="23215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1271" y="3544769"/>
              <a:ext cx="5694827" cy="21039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075432" y="3407663"/>
              <a:ext cx="6006465" cy="2312035"/>
            </a:xfrm>
            <a:custGeom>
              <a:avLst/>
              <a:gdLst/>
              <a:ahLst/>
              <a:cxnLst/>
              <a:rect l="l" t="t" r="r" b="b"/>
              <a:pathLst>
                <a:path w="6006465" h="2312035">
                  <a:moveTo>
                    <a:pt x="0" y="2311908"/>
                  </a:moveTo>
                  <a:lnTo>
                    <a:pt x="6006084" y="2311908"/>
                  </a:lnTo>
                  <a:lnTo>
                    <a:pt x="6006084" y="0"/>
                  </a:lnTo>
                  <a:lnTo>
                    <a:pt x="0" y="0"/>
                  </a:lnTo>
                  <a:lnTo>
                    <a:pt x="0" y="231190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Functional</a:t>
            </a:r>
            <a:r>
              <a:rPr spc="-175" dirty="0"/>
              <a:t> </a:t>
            </a:r>
            <a:r>
              <a:rPr spc="-10" dirty="0"/>
              <a:t>Dependency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53134"/>
            <a:ext cx="10908665" cy="46710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715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  <a:tab pos="996950" algn="l"/>
                <a:tab pos="2642870" algn="l"/>
                <a:tab pos="4544060" algn="l"/>
                <a:tab pos="4984115" algn="l"/>
                <a:tab pos="5345430" algn="l"/>
                <a:tab pos="7226300" algn="l"/>
                <a:tab pos="7962900" algn="l"/>
                <a:tab pos="8974455" algn="l"/>
                <a:tab pos="1036193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exists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two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attributes.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typically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exists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within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3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  <a:tab pos="4206875" algn="l"/>
                <a:tab pos="481647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usually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denoted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as: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4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buFont typeface="Arial MT"/>
              <a:buChar char="•"/>
              <a:tabLst>
                <a:tab pos="241300" algn="l"/>
                <a:tab pos="940435" algn="l"/>
                <a:tab pos="1562735" algn="l"/>
                <a:tab pos="2283460" algn="l"/>
                <a:tab pos="2728595" algn="l"/>
                <a:tab pos="3706495" algn="l"/>
                <a:tab pos="4092575" algn="l"/>
                <a:tab pos="5209540" algn="l"/>
                <a:tab pos="5653405" algn="l"/>
                <a:tab pos="5960110" algn="l"/>
                <a:tab pos="7892415" algn="l"/>
                <a:tab pos="8474710" algn="l"/>
                <a:tab pos="9294495" algn="l"/>
                <a:tab pos="10015855" algn="l"/>
                <a:tab pos="1046099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left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side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arrow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determinant,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side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arrow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dependent.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Functional</a:t>
            </a:r>
            <a:r>
              <a:rPr spc="-175" dirty="0"/>
              <a:t> </a:t>
            </a:r>
            <a:r>
              <a:rPr spc="-10" dirty="0"/>
              <a:t>Dependency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143406"/>
            <a:ext cx="10910570" cy="48577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020"/>
              </a:lnSpc>
              <a:spcBef>
                <a:spcPts val="1055"/>
              </a:spcBef>
              <a:tabLst>
                <a:tab pos="1539875" algn="l"/>
                <a:tab pos="2246630" algn="l"/>
                <a:tab pos="3213100" algn="l"/>
                <a:tab pos="3843020" algn="l"/>
                <a:tab pos="6036310" algn="l"/>
                <a:tab pos="7019925" algn="l"/>
                <a:tab pos="7947025" algn="l"/>
                <a:tab pos="9662160" algn="l"/>
              </a:tabLst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Assume,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attributes: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Emp_Id,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Emp_Name,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Emp_Address.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68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0000"/>
              </a:lnSpc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28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Emp_Id</a:t>
            </a:r>
            <a:r>
              <a:rPr sz="28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8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uniquely</a:t>
            </a:r>
            <a:r>
              <a:rPr sz="28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28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Emp_Name</a:t>
            </a:r>
            <a:r>
              <a:rPr sz="28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8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know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Emp_Id,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tell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employee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associated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it.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written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Emp_Id</a:t>
            </a:r>
            <a:r>
              <a:rPr sz="2800" spc="-5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-5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Emp_Name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say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Emp_Name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functionally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dependent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Emp_Id.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09498" y="1634489"/>
            <a:ext cx="10967085" cy="39681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28930" marR="685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3302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3150" spc="-37" baseline="25000" dirty="0">
                <a:latin typeface="Times New Roman" panose="02020603050405020304"/>
                <a:cs typeface="Times New Roman" panose="02020603050405020304"/>
              </a:rPr>
              <a:t>th </a:t>
            </a:r>
            <a:r>
              <a:rPr sz="3150" spc="-37" baseline="25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30200" marR="68580" indent="-22860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330200" algn="l"/>
                <a:tab pos="1906905" algn="l"/>
                <a:tab pos="2807970" algn="l"/>
                <a:tab pos="4476750" algn="l"/>
                <a:tab pos="5974080" algn="l"/>
                <a:tab pos="8749030" algn="l"/>
                <a:tab pos="940054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3150" baseline="25000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3150" spc="375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28930" marR="67945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330200" algn="l"/>
                <a:tab pos="1256665" algn="l"/>
                <a:tab pos="1685925" algn="l"/>
                <a:tab pos="2284095" algn="l"/>
                <a:tab pos="2939415" algn="l"/>
                <a:tab pos="5105400" algn="l"/>
                <a:tab pos="5579110" algn="l"/>
                <a:tab pos="7228205" algn="l"/>
                <a:tab pos="9023350" algn="l"/>
                <a:tab pos="959421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3150" spc="-37" baseline="25000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3150" baseline="25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Edition,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28930" marR="66675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330200" algn="l"/>
                <a:tab pos="1068705" algn="l"/>
                <a:tab pos="2375535" algn="l"/>
                <a:tab pos="3769995" algn="l"/>
                <a:tab pos="5194935" algn="l"/>
                <a:tab pos="7028815" algn="l"/>
                <a:tab pos="8472170" algn="l"/>
                <a:tab pos="1055116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(2011).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3150" baseline="25000" dirty="0">
                <a:latin typeface="Times New Roman" panose="02020603050405020304"/>
                <a:cs typeface="Times New Roman" panose="02020603050405020304"/>
              </a:rPr>
              <a:t>nd</a:t>
            </a:r>
            <a:r>
              <a:rPr sz="3150" spc="352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Prentice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Hall.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Functional</a:t>
            </a:r>
            <a:r>
              <a:rPr spc="-175" dirty="0"/>
              <a:t> </a:t>
            </a:r>
            <a:r>
              <a:rPr spc="-10" dirty="0"/>
              <a:t>Dependency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53134"/>
            <a:ext cx="5835015" cy="400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Dependencies: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7100" indent="-914400">
              <a:lnSpc>
                <a:spcPct val="100000"/>
              </a:lnSpc>
              <a:buAutoNum type="arabicPeriod"/>
              <a:tabLst>
                <a:tab pos="9271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Trivial</a:t>
            </a:r>
            <a:r>
              <a:rPr sz="28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7100" indent="-914400">
              <a:lnSpc>
                <a:spcPct val="100000"/>
              </a:lnSpc>
              <a:spcBef>
                <a:spcPts val="2610"/>
              </a:spcBef>
              <a:buAutoNum type="arabicPeriod"/>
              <a:tabLst>
                <a:tab pos="927100" algn="l"/>
              </a:tabLst>
            </a:pP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trivial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90"/>
              </a:spcBef>
              <a:buFont typeface="Times New Roman" panose="02020603050405020304"/>
              <a:buAutoNum type="arabicPeriod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7100" indent="-914400">
              <a:lnSpc>
                <a:spcPct val="100000"/>
              </a:lnSpc>
              <a:buAutoNum type="arabicPeriod"/>
              <a:tabLst>
                <a:tab pos="9271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Multivalued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95"/>
              </a:spcBef>
              <a:buFont typeface="Times New Roman" panose="02020603050405020304"/>
              <a:buAutoNum type="arabicPeriod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7100" indent="-914400">
              <a:lnSpc>
                <a:spcPct val="100000"/>
              </a:lnSpc>
              <a:buAutoNum type="arabicPeriod"/>
              <a:tabLst>
                <a:tab pos="9271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Transitive</a:t>
            </a:r>
            <a:r>
              <a:rPr sz="280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Functional</a:t>
            </a:r>
            <a:r>
              <a:rPr spc="-175" dirty="0"/>
              <a:t> </a:t>
            </a:r>
            <a:r>
              <a:rPr spc="-10" dirty="0"/>
              <a:t>Dependency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102258"/>
            <a:ext cx="10908665" cy="55054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1.</a:t>
            </a:r>
            <a:r>
              <a:rPr sz="2800" b="1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Trivial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800" b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6350">
              <a:lnSpc>
                <a:spcPts val="3020"/>
              </a:lnSpc>
              <a:spcBef>
                <a:spcPts val="1055"/>
              </a:spcBef>
              <a:tabLst>
                <a:tab pos="438150" algn="l"/>
                <a:tab pos="984885" algn="l"/>
                <a:tab pos="1413510" algn="l"/>
                <a:tab pos="2077720" algn="l"/>
                <a:tab pos="3115945" algn="l"/>
                <a:tab pos="4746625" algn="l"/>
                <a:tab pos="6631940" algn="l"/>
                <a:tab pos="7040245" algn="l"/>
                <a:tab pos="7465695" algn="l"/>
                <a:tab pos="7894320" algn="l"/>
                <a:tab pos="8241665" algn="l"/>
                <a:tab pos="9319260" algn="l"/>
                <a:tab pos="9806940" algn="l"/>
                <a:tab pos="10342245" algn="l"/>
              </a:tabLst>
            </a:pP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trivial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subset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A.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dependencies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trivial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like:</a:t>
            </a:r>
            <a:r>
              <a:rPr sz="28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A,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Consider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Employee_Id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Employee_Name.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7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3020"/>
              </a:lnSpc>
              <a:tabLst>
                <a:tab pos="343598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{Employee_id, Employee_Name}</a:t>
            </a:r>
            <a:r>
              <a:rPr sz="2800" spc="36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Employee_Id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trivial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functional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800" spc="66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Employee_Id</a:t>
            </a:r>
            <a:r>
              <a:rPr sz="2800" spc="6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6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6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subset</a:t>
            </a:r>
            <a:r>
              <a:rPr sz="2800" spc="6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6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{Employee_Id, Employee_Name}.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63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Also,</a:t>
            </a:r>
            <a:r>
              <a:rPr sz="28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Employee_Id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Employee_Id</a:t>
            </a:r>
            <a:r>
              <a:rPr sz="28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66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Employee_Name</a:t>
            </a:r>
            <a:r>
              <a:rPr sz="2800" spc="2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60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Employee_Name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trivial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dependencies</a:t>
            </a:r>
            <a:r>
              <a:rPr sz="28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too.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Functional</a:t>
            </a:r>
            <a:r>
              <a:rPr spc="-175" dirty="0"/>
              <a:t> </a:t>
            </a:r>
            <a:r>
              <a:rPr spc="-10" dirty="0"/>
              <a:t>Dependency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102258"/>
            <a:ext cx="10909300" cy="45008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2.</a:t>
            </a:r>
            <a:r>
              <a:rPr sz="28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trivial</a:t>
            </a:r>
            <a:r>
              <a:rPr sz="28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8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trivial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subset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020"/>
              </a:lnSpc>
              <a:tabLst>
                <a:tab pos="994410" algn="l"/>
                <a:tab pos="3152140" algn="l"/>
                <a:tab pos="5805805" algn="l"/>
                <a:tab pos="7032625" algn="l"/>
                <a:tab pos="8383270" algn="l"/>
              </a:tabLst>
            </a:pP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A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intersection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B</a:t>
            </a:r>
            <a:r>
              <a:rPr sz="28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NULL,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A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is</a:t>
            </a:r>
            <a:r>
              <a:rPr sz="28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as</a:t>
            </a:r>
            <a:r>
              <a:rPr sz="28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28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non-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trivial.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8313420">
              <a:lnSpc>
                <a:spcPts val="4030"/>
              </a:lnSpc>
              <a:spcBef>
                <a:spcPts val="90"/>
              </a:spcBef>
              <a:tabLst>
                <a:tab pos="655320" algn="l"/>
                <a:tab pos="1126490" algn="l"/>
                <a:tab pos="1367790" algn="l"/>
                <a:tab pos="183832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Name, Name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DOB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Functional</a:t>
            </a:r>
            <a:r>
              <a:rPr spc="-175" dirty="0"/>
              <a:t> </a:t>
            </a:r>
            <a:r>
              <a:rPr spc="-10" dirty="0"/>
              <a:t>Dependency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102258"/>
            <a:ext cx="10908665" cy="55054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3.</a:t>
            </a:r>
            <a:r>
              <a:rPr sz="28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Multivalued</a:t>
            </a:r>
            <a:r>
              <a:rPr sz="2800"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8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ts val="3020"/>
              </a:lnSpc>
              <a:spcBef>
                <a:spcPts val="105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existence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8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implies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other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Multi-valued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dependencies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occur.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3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020"/>
              </a:lnSpc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40" dirty="0">
                <a:latin typeface="Times New Roman" panose="02020603050405020304"/>
                <a:cs typeface="Times New Roman" panose="02020603050405020304"/>
              </a:rPr>
              <a:t>P,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R,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multi-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valued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facts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P.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double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arrow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→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28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1: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9468485">
              <a:lnSpc>
                <a:spcPts val="4030"/>
              </a:lnSpc>
              <a:spcBef>
                <a:spcPts val="23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Q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R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715">
              <a:lnSpc>
                <a:spcPts val="3020"/>
              </a:lnSpc>
              <a:spcBef>
                <a:spcPts val="800"/>
              </a:spcBef>
              <a:tabLst>
                <a:tab pos="560705" algn="l"/>
                <a:tab pos="1326515" algn="l"/>
                <a:tab pos="2274570" algn="l"/>
                <a:tab pos="4262120" algn="l"/>
                <a:tab pos="6287770" algn="l"/>
                <a:tab pos="7348220" algn="l"/>
                <a:tab pos="8230870" algn="l"/>
                <a:tab pos="8700135" algn="l"/>
                <a:tab pos="9208135" algn="l"/>
                <a:tab pos="9972675" algn="l"/>
                <a:tab pos="1046099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case,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Multivalued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exists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independent</a:t>
            </a:r>
            <a:r>
              <a:rPr sz="28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attributes.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Functional</a:t>
            </a:r>
            <a:r>
              <a:rPr spc="-175" dirty="0"/>
              <a:t> </a:t>
            </a:r>
            <a:r>
              <a:rPr spc="-10" dirty="0"/>
              <a:t>Dependency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1744" y="1105916"/>
            <a:ext cx="10692130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Consider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Prog_Proj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showing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Multivalued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dependency.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PROG_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PROJ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744" y="5302097"/>
            <a:ext cx="11289665" cy="15055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24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MODULES</a:t>
            </a:r>
            <a:r>
              <a:rPr sz="24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independent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dependent</a:t>
            </a:r>
            <a:r>
              <a:rPr sz="24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PROGRAMMER.</a:t>
            </a:r>
            <a:r>
              <a:rPr sz="24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case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said</a:t>
            </a:r>
            <a:r>
              <a:rPr sz="24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multivalued</a:t>
            </a:r>
            <a:r>
              <a:rPr sz="24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dependent</a:t>
            </a: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PROGRAMMER.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dependencies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this: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622300">
              <a:lnSpc>
                <a:spcPct val="100000"/>
              </a:lnSpc>
              <a:spcBef>
                <a:spcPts val="710"/>
              </a:spcBef>
              <a:tabLst>
                <a:tab pos="5140960" algn="l"/>
                <a:tab pos="6185535" algn="l"/>
              </a:tabLst>
            </a:pPr>
            <a:r>
              <a:rPr sz="24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PROGRAMMER</a:t>
            </a:r>
            <a:r>
              <a:rPr sz="2400" spc="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4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4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PROGRAMMER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→</a:t>
            </a:r>
            <a:r>
              <a:rPr sz="24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4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MODULES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090" y="1756465"/>
            <a:ext cx="4413028" cy="3385981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Functional</a:t>
            </a:r>
            <a:r>
              <a:rPr spc="-175" dirty="0"/>
              <a:t> </a:t>
            </a:r>
            <a:r>
              <a:rPr spc="-10" dirty="0"/>
              <a:t>Dependency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102867"/>
            <a:ext cx="10909935" cy="499046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b="1" dirty="0">
                <a:latin typeface="Times New Roman" panose="02020603050405020304"/>
                <a:cs typeface="Times New Roman" panose="02020603050405020304"/>
              </a:rPr>
              <a:t>4.</a:t>
            </a:r>
            <a:r>
              <a:rPr sz="27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-20" dirty="0">
                <a:latin typeface="Times New Roman" panose="02020603050405020304"/>
                <a:cs typeface="Times New Roman" panose="02020603050405020304"/>
              </a:rPr>
              <a:t>Transitive</a:t>
            </a:r>
            <a:r>
              <a:rPr sz="27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7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b="1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920"/>
              </a:lnSpc>
              <a:spcBef>
                <a:spcPts val="1045"/>
              </a:spcBef>
              <a:tabLst>
                <a:tab pos="1893570" algn="l"/>
                <a:tab pos="3662045" algn="l"/>
                <a:tab pos="4022725" algn="l"/>
                <a:tab pos="4704080" algn="l"/>
                <a:tab pos="5101590" algn="l"/>
                <a:tab pos="5556250" algn="l"/>
                <a:tab pos="6964045" algn="l"/>
                <a:tab pos="7625715" algn="l"/>
                <a:tab pos="7985125" algn="l"/>
                <a:tab pos="9430385" algn="l"/>
                <a:tab pos="10552430" algn="l"/>
              </a:tabLst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said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transitive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if</a:t>
            </a:r>
            <a:r>
              <a:rPr sz="27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indirectly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formed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7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7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dependencies.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700" marR="9525">
              <a:lnSpc>
                <a:spcPts val="2920"/>
              </a:lnSpc>
              <a:spcBef>
                <a:spcPts val="1040"/>
              </a:spcBef>
              <a:tabLst>
                <a:tab pos="405765" algn="l"/>
                <a:tab pos="857885" algn="l"/>
                <a:tab pos="1215390" algn="l"/>
                <a:tab pos="1593215" algn="l"/>
                <a:tab pos="1893570" algn="l"/>
                <a:tab pos="3318510" algn="l"/>
                <a:tab pos="5102860" algn="l"/>
                <a:tab pos="5460365" algn="l"/>
                <a:tab pos="6026785" algn="l"/>
                <a:tab pos="7508240" algn="l"/>
                <a:tab pos="9046210" algn="l"/>
              </a:tabLst>
            </a:pPr>
            <a:r>
              <a:rPr sz="2700" spc="-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5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transitive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dependencies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hold</a:t>
            </a:r>
            <a:r>
              <a:rPr sz="27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true: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926465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926465" algn="l"/>
              </a:tabLst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7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60" dirty="0">
                <a:latin typeface="Times New Roman" panose="02020603050405020304"/>
                <a:cs typeface="Times New Roman" panose="02020603050405020304"/>
              </a:rPr>
              <a:t>Y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926465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926465" algn="l"/>
              </a:tabLst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7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→ </a:t>
            </a:r>
            <a:r>
              <a:rPr sz="2700" spc="-50" dirty="0">
                <a:latin typeface="Times New Roman" panose="02020603050405020304"/>
                <a:cs typeface="Times New Roman" panose="02020603050405020304"/>
              </a:rPr>
              <a:t>Z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700" marR="6985" algn="just">
              <a:lnSpc>
                <a:spcPct val="90000"/>
              </a:lnSpc>
              <a:spcBef>
                <a:spcPts val="995"/>
              </a:spcBef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transitive</a:t>
            </a:r>
            <a:r>
              <a:rPr sz="2700" spc="11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700" spc="1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700" spc="11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700" spc="1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occur</a:t>
            </a:r>
            <a:r>
              <a:rPr sz="2700" spc="11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700" spc="1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700" spc="1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700" spc="1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1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2700" spc="11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1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more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attributes.</a:t>
            </a:r>
            <a:r>
              <a:rPr sz="27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7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7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helps</a:t>
            </a:r>
            <a:r>
              <a:rPr sz="270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27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normalizing</a:t>
            </a:r>
            <a:r>
              <a:rPr sz="27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7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7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7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3NF</a:t>
            </a:r>
            <a:r>
              <a:rPr sz="27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(3rd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7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Form).</a:t>
            </a:r>
            <a:endParaRPr sz="27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035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Korth,</a:t>
            </a:r>
            <a:r>
              <a:rPr sz="3200" spc="40" dirty="0"/>
              <a:t> </a:t>
            </a:r>
            <a:r>
              <a:rPr sz="3200" dirty="0"/>
              <a:t>Silbertz</a:t>
            </a:r>
            <a:r>
              <a:rPr sz="3200" spc="55" dirty="0"/>
              <a:t> </a:t>
            </a:r>
            <a:r>
              <a:rPr sz="3200" dirty="0"/>
              <a:t>and</a:t>
            </a:r>
            <a:r>
              <a:rPr sz="3200" spc="45" dirty="0"/>
              <a:t> </a:t>
            </a:r>
            <a:r>
              <a:rPr sz="3200" dirty="0"/>
              <a:t>Sudarshan</a:t>
            </a:r>
            <a:r>
              <a:rPr sz="3200" spc="50" dirty="0"/>
              <a:t> </a:t>
            </a:r>
            <a:r>
              <a:rPr sz="3200" dirty="0"/>
              <a:t>(1998),</a:t>
            </a:r>
            <a:r>
              <a:rPr sz="3200" spc="40" dirty="0"/>
              <a:t> </a:t>
            </a:r>
            <a:r>
              <a:rPr sz="3200" dirty="0"/>
              <a:t>“Database</a:t>
            </a:r>
            <a:r>
              <a:rPr sz="3200" spc="50" dirty="0"/>
              <a:t> </a:t>
            </a:r>
            <a:r>
              <a:rPr sz="3200" dirty="0"/>
              <a:t>Concepts”,</a:t>
            </a:r>
            <a:r>
              <a:rPr sz="3200" spc="40" dirty="0"/>
              <a:t> </a:t>
            </a:r>
            <a:r>
              <a:rPr sz="3200" spc="-25" dirty="0"/>
              <a:t>4th </a:t>
            </a:r>
            <a:r>
              <a:rPr sz="3200" spc="-25" dirty="0"/>
              <a:t>	</a:t>
            </a:r>
            <a:r>
              <a:rPr sz="3200" dirty="0"/>
              <a:t>Edition,</a:t>
            </a:r>
            <a:r>
              <a:rPr sz="3200" spc="-80" dirty="0"/>
              <a:t> </a:t>
            </a:r>
            <a:r>
              <a:rPr sz="3200" spc="-20" dirty="0"/>
              <a:t>TMH.</a:t>
            </a:r>
            <a:endParaRPr sz="3200"/>
          </a:p>
          <a:p>
            <a:pPr marL="261620" marR="6350" indent="-22860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  <a:tab pos="1838960" algn="l"/>
                <a:tab pos="2740025" algn="l"/>
                <a:tab pos="4408805" algn="l"/>
                <a:tab pos="5906135" algn="l"/>
                <a:tab pos="8681085" algn="l"/>
                <a:tab pos="9332595" algn="l"/>
              </a:tabLst>
            </a:pPr>
            <a:r>
              <a:rPr sz="3200" spc="-10" dirty="0"/>
              <a:t>Elmasri</a:t>
            </a:r>
            <a:r>
              <a:rPr sz="3200" dirty="0"/>
              <a:t>	</a:t>
            </a:r>
            <a:r>
              <a:rPr sz="3200" spc="-25" dirty="0"/>
              <a:t>and</a:t>
            </a:r>
            <a:r>
              <a:rPr sz="3200" dirty="0"/>
              <a:t>	</a:t>
            </a:r>
            <a:r>
              <a:rPr sz="3200" spc="-10" dirty="0"/>
              <a:t>Navathe</a:t>
            </a:r>
            <a:r>
              <a:rPr sz="3200" dirty="0"/>
              <a:t>	</a:t>
            </a:r>
            <a:r>
              <a:rPr sz="3200" spc="-10" dirty="0"/>
              <a:t>(2010),</a:t>
            </a:r>
            <a:r>
              <a:rPr sz="3200" dirty="0"/>
              <a:t>	</a:t>
            </a:r>
            <a:r>
              <a:rPr sz="3200" spc="-10" dirty="0"/>
              <a:t>“Fundamentals</a:t>
            </a:r>
            <a:r>
              <a:rPr sz="3200" dirty="0"/>
              <a:t>	</a:t>
            </a:r>
            <a:r>
              <a:rPr sz="3200" spc="-25" dirty="0"/>
              <a:t>of</a:t>
            </a:r>
            <a:r>
              <a:rPr sz="3200" dirty="0"/>
              <a:t>	</a:t>
            </a:r>
            <a:r>
              <a:rPr sz="3200" spc="-10" dirty="0"/>
              <a:t>Database </a:t>
            </a:r>
            <a:r>
              <a:rPr sz="3200" dirty="0"/>
              <a:t>Systems”,</a:t>
            </a:r>
            <a:r>
              <a:rPr sz="3200" spc="-25" dirty="0"/>
              <a:t> </a:t>
            </a:r>
            <a:r>
              <a:rPr sz="3200" dirty="0"/>
              <a:t>5th</a:t>
            </a:r>
            <a:r>
              <a:rPr sz="3200" spc="-25" dirty="0"/>
              <a:t> </a:t>
            </a:r>
            <a:r>
              <a:rPr sz="3200" dirty="0"/>
              <a:t>Edition,</a:t>
            </a:r>
            <a:r>
              <a:rPr sz="3200" spc="-200" dirty="0"/>
              <a:t> </a:t>
            </a:r>
            <a:r>
              <a:rPr sz="3200" dirty="0"/>
              <a:t>Addision</a:t>
            </a:r>
            <a:r>
              <a:rPr sz="3200" spc="-90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Date</a:t>
            </a:r>
            <a:r>
              <a:rPr sz="3200" spc="310" dirty="0"/>
              <a:t> </a:t>
            </a:r>
            <a:r>
              <a:rPr sz="3200" dirty="0"/>
              <a:t>C</a:t>
            </a:r>
            <a:r>
              <a:rPr sz="3200" spc="290" dirty="0"/>
              <a:t> </a:t>
            </a:r>
            <a:r>
              <a:rPr sz="3200" dirty="0"/>
              <a:t>J,”</a:t>
            </a:r>
            <a:r>
              <a:rPr sz="3200" spc="310" dirty="0"/>
              <a:t> </a:t>
            </a:r>
            <a:r>
              <a:rPr sz="3200" dirty="0"/>
              <a:t>An</a:t>
            </a:r>
            <a:r>
              <a:rPr sz="3200" spc="300" dirty="0"/>
              <a:t> </a:t>
            </a:r>
            <a:r>
              <a:rPr sz="3200" dirty="0"/>
              <a:t>Introduction</a:t>
            </a:r>
            <a:r>
              <a:rPr sz="3200" spc="290" dirty="0"/>
              <a:t> </a:t>
            </a:r>
            <a:r>
              <a:rPr sz="3200" dirty="0"/>
              <a:t>to</a:t>
            </a:r>
            <a:r>
              <a:rPr sz="3200" spc="300" dirty="0"/>
              <a:t> </a:t>
            </a:r>
            <a:r>
              <a:rPr sz="3200" dirty="0"/>
              <a:t>Database</a:t>
            </a:r>
            <a:r>
              <a:rPr sz="3200" spc="315" dirty="0"/>
              <a:t> </a:t>
            </a:r>
            <a:r>
              <a:rPr sz="3200" dirty="0"/>
              <a:t>Systems”,</a:t>
            </a:r>
            <a:r>
              <a:rPr sz="3200" spc="305" dirty="0"/>
              <a:t> </a:t>
            </a:r>
            <a:r>
              <a:rPr sz="3200" dirty="0"/>
              <a:t>8th</a:t>
            </a:r>
            <a:r>
              <a:rPr sz="3200" spc="295" dirty="0"/>
              <a:t> </a:t>
            </a:r>
            <a:r>
              <a:rPr sz="3200" spc="-10" dirty="0"/>
              <a:t>Edition, </a:t>
            </a:r>
            <a:r>
              <a:rPr sz="3200" spc="-10" dirty="0"/>
              <a:t>	</a:t>
            </a:r>
            <a:r>
              <a:rPr sz="3200" dirty="0"/>
              <a:t>Addision</a:t>
            </a:r>
            <a:r>
              <a:rPr sz="3200" spc="-75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62255" algn="l"/>
                <a:tab pos="1000760" algn="l"/>
                <a:tab pos="2307590" algn="l"/>
                <a:tab pos="3702050" algn="l"/>
                <a:tab pos="5126990" algn="l"/>
                <a:tab pos="6960870" algn="l"/>
                <a:tab pos="8404225" algn="l"/>
                <a:tab pos="10483215" algn="l"/>
              </a:tabLst>
            </a:pPr>
            <a:r>
              <a:rPr sz="3200" spc="-25" dirty="0"/>
              <a:t>M.</a:t>
            </a:r>
            <a:r>
              <a:rPr sz="3200" dirty="0"/>
              <a:t>	</a:t>
            </a:r>
            <a:r>
              <a:rPr sz="3200" spc="-20" dirty="0"/>
              <a:t>Tamer</a:t>
            </a:r>
            <a:r>
              <a:rPr sz="3200" dirty="0"/>
              <a:t>	</a:t>
            </a:r>
            <a:r>
              <a:rPr sz="3200" spc="-10" dirty="0"/>
              <a:t>Oezsu,</a:t>
            </a:r>
            <a:r>
              <a:rPr sz="3200" dirty="0"/>
              <a:t>	</a:t>
            </a:r>
            <a:r>
              <a:rPr sz="3200" spc="-10" dirty="0"/>
              <a:t>Patrick</a:t>
            </a:r>
            <a:r>
              <a:rPr sz="3200" dirty="0"/>
              <a:t>	</a:t>
            </a:r>
            <a:r>
              <a:rPr sz="3200" spc="-10" dirty="0"/>
              <a:t>Valduriez</a:t>
            </a:r>
            <a:r>
              <a:rPr sz="3200" dirty="0"/>
              <a:t>	</a:t>
            </a:r>
            <a:r>
              <a:rPr sz="3200" spc="-10" dirty="0"/>
              <a:t>(2011).</a:t>
            </a:r>
            <a:r>
              <a:rPr sz="3200" dirty="0"/>
              <a:t>	</a:t>
            </a:r>
            <a:r>
              <a:rPr sz="3200" spc="-10" dirty="0"/>
              <a:t>“Principles</a:t>
            </a:r>
            <a:r>
              <a:rPr sz="3200" dirty="0"/>
              <a:t>	</a:t>
            </a:r>
            <a:r>
              <a:rPr sz="3200" spc="-25" dirty="0"/>
              <a:t>of </a:t>
            </a:r>
            <a:r>
              <a:rPr sz="3200" spc="-25" dirty="0"/>
              <a:t>	</a:t>
            </a:r>
            <a:r>
              <a:rPr sz="3200" dirty="0"/>
              <a:t>Distributed</a:t>
            </a:r>
            <a:r>
              <a:rPr sz="3200" spc="-45" dirty="0"/>
              <a:t> </a:t>
            </a:r>
            <a:r>
              <a:rPr sz="3200" dirty="0"/>
              <a:t>Database</a:t>
            </a:r>
            <a:r>
              <a:rPr sz="3200" spc="-35" dirty="0"/>
              <a:t> </a:t>
            </a:r>
            <a:r>
              <a:rPr sz="3200" dirty="0"/>
              <a:t>Systems”,</a:t>
            </a:r>
            <a:r>
              <a:rPr sz="3200" spc="-35" dirty="0"/>
              <a:t> </a:t>
            </a:r>
            <a:r>
              <a:rPr sz="3200" dirty="0"/>
              <a:t>2nd</a:t>
            </a:r>
            <a:r>
              <a:rPr sz="3200" spc="-40" dirty="0"/>
              <a:t> </a:t>
            </a:r>
            <a:r>
              <a:rPr sz="3200" dirty="0"/>
              <a:t>Edition,</a:t>
            </a:r>
            <a:r>
              <a:rPr sz="3200" spc="-45" dirty="0"/>
              <a:t> </a:t>
            </a:r>
            <a:r>
              <a:rPr sz="3200" dirty="0"/>
              <a:t>Prentice</a:t>
            </a:r>
            <a:r>
              <a:rPr sz="3200" spc="-40" dirty="0"/>
              <a:t> </a:t>
            </a:r>
            <a:r>
              <a:rPr sz="3200" spc="-10" dirty="0"/>
              <a:t>Hall.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425" y="1761053"/>
            <a:ext cx="10782300" cy="1527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670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b="0" u="none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(BCSC–1003)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  <a:tabLst>
                <a:tab pos="6511925" algn="l"/>
              </a:tabLst>
            </a:pPr>
            <a:r>
              <a:rPr sz="4800" b="0" u="none" spc="-80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4800" b="0" u="none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Armstrong</a:t>
            </a:r>
            <a:r>
              <a:rPr sz="4800" b="0" u="none" spc="-2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Axioms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(Inference</a:t>
            </a:r>
            <a:r>
              <a:rPr sz="4800" b="0" u="none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Rules)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725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Dr.</a:t>
            </a:r>
            <a:r>
              <a:rPr sz="2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Nikhil</a:t>
            </a:r>
            <a:r>
              <a:rPr sz="28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Govil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3152" y="3401567"/>
            <a:ext cx="4390644" cy="2322575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-34036"/>
            <a:ext cx="7811770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-30" dirty="0"/>
              <a:t>Armstrong</a:t>
            </a:r>
            <a:r>
              <a:rPr spc="-220" dirty="0"/>
              <a:t> </a:t>
            </a:r>
            <a:r>
              <a:rPr dirty="0"/>
              <a:t>Axioms</a:t>
            </a:r>
            <a:r>
              <a:rPr spc="-200" dirty="0"/>
              <a:t> </a:t>
            </a:r>
            <a:r>
              <a:rPr dirty="0"/>
              <a:t>(Inference</a:t>
            </a:r>
            <a:r>
              <a:rPr spc="-110" dirty="0"/>
              <a:t> </a:t>
            </a:r>
            <a:r>
              <a:rPr spc="-10" dirty="0"/>
              <a:t>Rule)</a:t>
            </a:r>
            <a:r>
              <a:rPr u="none" spc="-10" dirty="0"/>
              <a:t> </a:t>
            </a:r>
            <a:r>
              <a:rPr dirty="0"/>
              <a:t>in</a:t>
            </a:r>
            <a:r>
              <a:rPr spc="-114" dirty="0"/>
              <a:t> </a:t>
            </a:r>
            <a:r>
              <a:rPr dirty="0"/>
              <a:t>Functional</a:t>
            </a:r>
            <a:r>
              <a:rPr spc="-80" dirty="0"/>
              <a:t> </a:t>
            </a:r>
            <a:r>
              <a:rPr dirty="0"/>
              <a:t>Dependecy</a:t>
            </a:r>
            <a:r>
              <a:rPr spc="-95" dirty="0"/>
              <a:t> </a:t>
            </a:r>
            <a:r>
              <a:rPr dirty="0"/>
              <a:t>in</a:t>
            </a:r>
            <a:r>
              <a:rPr spc="-110" dirty="0"/>
              <a:t> </a:t>
            </a:r>
            <a:r>
              <a:rPr spc="-20" dirty="0"/>
              <a:t>DBMS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835022"/>
            <a:ext cx="9959340" cy="3999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Axioms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Rules: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35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Armstrong's</a:t>
            </a:r>
            <a:r>
              <a:rPr sz="30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Axioms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rules.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399415" indent="-228600">
              <a:lnSpc>
                <a:spcPts val="324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simple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technique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reasoning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functional dependencies.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William</a:t>
            </a:r>
            <a:r>
              <a:rPr sz="30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60" dirty="0">
                <a:latin typeface="Times New Roman" panose="02020603050405020304"/>
                <a:cs typeface="Times New Roman" panose="02020603050405020304"/>
              </a:rPr>
              <a:t>W.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Armstrong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developed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1974.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24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infer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functional dependencies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relational database.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Armstrong</a:t>
            </a:r>
            <a:r>
              <a:rPr spc="-220" dirty="0"/>
              <a:t> </a:t>
            </a:r>
            <a:r>
              <a:rPr dirty="0"/>
              <a:t>Axioms</a:t>
            </a:r>
            <a:r>
              <a:rPr spc="-200" dirty="0"/>
              <a:t> </a:t>
            </a:r>
            <a:r>
              <a:rPr dirty="0"/>
              <a:t>(Inference</a:t>
            </a:r>
            <a:r>
              <a:rPr spc="-110" dirty="0"/>
              <a:t> </a:t>
            </a:r>
            <a:r>
              <a:rPr spc="-10" dirty="0"/>
              <a:t>Rule)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72615"/>
            <a:ext cx="60928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Armstrong</a:t>
            </a:r>
            <a:r>
              <a:rPr sz="30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Axioms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classified</a:t>
            </a:r>
            <a:r>
              <a:rPr sz="3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as: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5491" y="2791967"/>
            <a:ext cx="5539740" cy="3416808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Armstrong</a:t>
            </a:r>
            <a:r>
              <a:rPr spc="-220" dirty="0"/>
              <a:t> </a:t>
            </a:r>
            <a:r>
              <a:rPr dirty="0"/>
              <a:t>Axioms</a:t>
            </a:r>
            <a:r>
              <a:rPr spc="-200" dirty="0"/>
              <a:t> </a:t>
            </a:r>
            <a:r>
              <a:rPr dirty="0"/>
              <a:t>(Inference</a:t>
            </a:r>
            <a:r>
              <a:rPr spc="-110" dirty="0"/>
              <a:t> </a:t>
            </a:r>
            <a:r>
              <a:rPr spc="-10" dirty="0"/>
              <a:t>Rule)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554860"/>
            <a:ext cx="48279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Consider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latin typeface="Times New Roman" panose="02020603050405020304"/>
                <a:cs typeface="Times New Roman" panose="02020603050405020304"/>
              </a:rPr>
              <a:t>STUDENT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6969" y="2648427"/>
            <a:ext cx="6744773" cy="3097194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Primary</a:t>
            </a:r>
            <a:r>
              <a:rPr spc="-150" dirty="0"/>
              <a:t> </a:t>
            </a:r>
            <a:r>
              <a:rPr spc="-20" dirty="0"/>
              <a:t>Rules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00988"/>
            <a:ext cx="10498455" cy="4914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1. </a:t>
            </a: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Reflexivity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A}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and,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ts val="3650"/>
              </a:lnSpc>
              <a:spcBef>
                <a:spcPts val="630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subset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A,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B.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>
              <a:lnSpc>
                <a:spcPts val="365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B}.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trivial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property.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RNo 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RNo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(RNo,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Name)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Primary</a:t>
            </a:r>
            <a:r>
              <a:rPr spc="-150" dirty="0"/>
              <a:t> </a:t>
            </a:r>
            <a:r>
              <a:rPr spc="-20" dirty="0"/>
              <a:t>Rules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04035"/>
            <a:ext cx="10424795" cy="5203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Times New Roman" panose="02020603050405020304"/>
                <a:cs typeface="Times New Roman" panose="02020603050405020304"/>
              </a:rPr>
              <a:t>Rule 2.</a:t>
            </a:r>
            <a:r>
              <a:rPr sz="3000" b="1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latin typeface="Times New Roman" panose="02020603050405020304"/>
                <a:cs typeface="Times New Roman" panose="02020603050405020304"/>
              </a:rPr>
              <a:t>Augmentation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30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30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set,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45" dirty="0">
                <a:latin typeface="Times New Roman" panose="02020603050405020304"/>
                <a:cs typeface="Times New Roman" panose="02020603050405020304"/>
              </a:rPr>
              <a:t>AY</a:t>
            </a:r>
            <a:r>
              <a:rPr sz="30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0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holds.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24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means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adding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dependencies,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does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basic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dependencies.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B,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then</a:t>
            </a:r>
            <a:r>
              <a:rPr sz="30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AC →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BC</a:t>
            </a:r>
            <a:r>
              <a:rPr sz="3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C.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25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RNo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{RNo,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Marks}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{Name,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Marks}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Primary</a:t>
            </a:r>
            <a:r>
              <a:rPr spc="-150" dirty="0"/>
              <a:t> </a:t>
            </a:r>
            <a:r>
              <a:rPr spc="-20" dirty="0"/>
              <a:t>Rules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04035"/>
            <a:ext cx="9551670" cy="4792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Times New Roman" panose="02020603050405020304"/>
                <a:cs typeface="Times New Roman" panose="02020603050405020304"/>
              </a:rPr>
              <a:t>Rule 3.</a:t>
            </a:r>
            <a:r>
              <a:rPr sz="30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latin typeface="Times New Roman" panose="02020603050405020304"/>
                <a:cs typeface="Times New Roman" panose="02020603050405020304"/>
              </a:rPr>
              <a:t>Transitivity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30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C,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C.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means if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00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B}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{B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C},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then {A</a:t>
            </a:r>
            <a:r>
              <a:rPr sz="30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C}.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0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B}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means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functionally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determines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B.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25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2400300">
              <a:lnSpc>
                <a:spcPct val="118000"/>
              </a:lnSpc>
              <a:spcBef>
                <a:spcPts val="10"/>
              </a:spcBef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Marks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Marks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Dept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)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Dept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0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Secondary</a:t>
            </a:r>
            <a:r>
              <a:rPr spc="-190" dirty="0"/>
              <a:t> </a:t>
            </a:r>
            <a:r>
              <a:rPr spc="-10" dirty="0"/>
              <a:t>Rules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00988"/>
            <a:ext cx="7338695" cy="39103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Rule 1.</a:t>
            </a: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 Union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23495" indent="227965">
              <a:lnSpc>
                <a:spcPts val="8920"/>
              </a:lnSpc>
              <a:spcBef>
                <a:spcPts val="11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B}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C},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BC}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32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RNo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RNo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Marks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RNo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Name,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Marks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Secondary</a:t>
            </a:r>
            <a:r>
              <a:rPr spc="-190" dirty="0"/>
              <a:t> </a:t>
            </a:r>
            <a:r>
              <a:rPr spc="-10" dirty="0"/>
              <a:t>Rules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00988"/>
            <a:ext cx="10707370" cy="4475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32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2.</a:t>
            </a:r>
            <a:r>
              <a:rPr sz="32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Decomposition</a:t>
            </a:r>
            <a:r>
              <a:rPr sz="32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Splitting</a:t>
            </a:r>
            <a:r>
              <a:rPr sz="32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property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BC}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B}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C}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3200" i="1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i="1" spc="-7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AB</a:t>
            </a:r>
            <a:r>
              <a:rPr sz="3200" i="1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i="1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i="1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i="1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200" i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spc="-5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can’t</a:t>
            </a:r>
            <a:r>
              <a:rPr sz="3200" i="1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split</a:t>
            </a:r>
            <a:r>
              <a:rPr sz="3200" i="1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i="1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LHS</a:t>
            </a:r>
            <a:r>
              <a:rPr sz="3200" i="1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200" i="1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i="1" spc="-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i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i="1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i="1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200" i="1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i="1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i="1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(RNo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Name,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Marks)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(RNo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Name)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 (RNo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Marks)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Secondary</a:t>
            </a:r>
            <a:r>
              <a:rPr spc="-190" dirty="0"/>
              <a:t> </a:t>
            </a:r>
            <a:r>
              <a:rPr spc="-10" dirty="0"/>
              <a:t>Rules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00988"/>
            <a:ext cx="8434705" cy="39103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32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3.</a:t>
            </a:r>
            <a:r>
              <a:rPr sz="32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dirty="0">
                <a:latin typeface="Times New Roman" panose="02020603050405020304"/>
                <a:cs typeface="Times New Roman" panose="02020603050405020304"/>
              </a:rPr>
              <a:t>Pseudo</a:t>
            </a:r>
            <a:r>
              <a:rPr sz="3200"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Transitivity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882015" indent="227965">
              <a:lnSpc>
                <a:spcPts val="8920"/>
              </a:lnSpc>
              <a:spcBef>
                <a:spcPts val="11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If{A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B} and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{BC 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D},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{AC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D}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32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RNo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(Name,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Marks)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Dept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(</a:t>
            </a:r>
            <a:r>
              <a:rPr sz="32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(RNo,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Marks) 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Dept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Secondary</a:t>
            </a:r>
            <a:r>
              <a:rPr spc="-190" dirty="0"/>
              <a:t> </a:t>
            </a:r>
            <a:r>
              <a:rPr spc="-10" dirty="0"/>
              <a:t>Rules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00988"/>
            <a:ext cx="6989445" cy="39103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 panose="02020603050405020304"/>
                <a:cs typeface="Times New Roman" panose="02020603050405020304"/>
              </a:rPr>
              <a:t>Rule 4.</a:t>
            </a: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 Composition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654050" indent="227965">
              <a:lnSpc>
                <a:spcPts val="8920"/>
              </a:lnSpc>
              <a:spcBef>
                <a:spcPts val="112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32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 B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XA</a:t>
            </a:r>
            <a:r>
              <a:rPr sz="3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YB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32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RNo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Marks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Dept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(RNo,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Marks)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(Name,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Dept)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Wingdings" panose="05000000000000000000"/>
                <a:cs typeface="Wingdings" panose="05000000000000000000"/>
              </a:rPr>
              <a:t>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Example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04035"/>
            <a:ext cx="9732010" cy="8940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</a:pPr>
            <a:r>
              <a:rPr sz="3000" b="1" dirty="0">
                <a:latin typeface="Times New Roman" panose="02020603050405020304"/>
                <a:cs typeface="Times New Roman" panose="02020603050405020304"/>
              </a:rPr>
              <a:t>Question:</a:t>
            </a:r>
            <a:r>
              <a:rPr sz="30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Consider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95" dirty="0">
                <a:latin typeface="Times New Roman" panose="02020603050405020304"/>
                <a:cs typeface="Times New Roman" panose="02020603050405020304"/>
              </a:rPr>
              <a:t>(P,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Q,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R,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S,</a:t>
            </a:r>
            <a:r>
              <a:rPr sz="30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T,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U)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having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30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30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Dependencies</a:t>
            </a:r>
            <a:r>
              <a:rPr sz="30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(FD).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81604" y="2308926"/>
          <a:ext cx="6939280" cy="9594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9925"/>
                <a:gridCol w="2894965"/>
                <a:gridCol w="2028825"/>
              </a:tblGrid>
              <a:tr h="480059">
                <a:tc>
                  <a:txBody>
                    <a:bodyPr/>
                    <a:lstStyle/>
                    <a:p>
                      <a:pPr marL="31750">
                        <a:lnSpc>
                          <a:spcPts val="3275"/>
                        </a:lnSpc>
                      </a:pP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P</a:t>
                      </a:r>
                      <a:r>
                        <a:rPr sz="3000" spc="-1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→ </a:t>
                      </a:r>
                      <a:r>
                        <a:rPr sz="3000" spc="-50" dirty="0">
                          <a:latin typeface="Times New Roman" panose="02020603050405020304"/>
                          <a:cs typeface="Times New Roman" panose="02020603050405020304"/>
                        </a:rPr>
                        <a:t>Q</a:t>
                      </a:r>
                      <a:endParaRPr sz="3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5025">
                        <a:lnSpc>
                          <a:spcPts val="3275"/>
                        </a:lnSpc>
                      </a:pP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P</a:t>
                      </a:r>
                      <a:r>
                        <a:rPr sz="3000" spc="-1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30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3000" spc="-50" dirty="0">
                          <a:latin typeface="Times New Roman" panose="02020603050405020304"/>
                          <a:cs typeface="Times New Roman" panose="02020603050405020304"/>
                        </a:rPr>
                        <a:t>R</a:t>
                      </a:r>
                      <a:endParaRPr sz="3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275"/>
                        </a:lnSpc>
                      </a:pP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QR</a:t>
                      </a:r>
                      <a:r>
                        <a:rPr sz="30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→ </a:t>
                      </a:r>
                      <a:r>
                        <a:rPr sz="3000" spc="-50" dirty="0">
                          <a:latin typeface="Times New Roman" panose="02020603050405020304"/>
                          <a:cs typeface="Times New Roman" panose="02020603050405020304"/>
                        </a:rPr>
                        <a:t>S</a:t>
                      </a:r>
                      <a:endParaRPr sz="3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479425">
                <a:tc>
                  <a:txBody>
                    <a:bodyPr/>
                    <a:lstStyle/>
                    <a:p>
                      <a:pPr marL="31750">
                        <a:lnSpc>
                          <a:spcPts val="3550"/>
                        </a:lnSpc>
                        <a:spcBef>
                          <a:spcPts val="130"/>
                        </a:spcBef>
                      </a:pP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Q</a:t>
                      </a:r>
                      <a:r>
                        <a:rPr sz="3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→</a:t>
                      </a:r>
                      <a:r>
                        <a:rPr sz="30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3000" spc="-50" dirty="0">
                          <a:latin typeface="Times New Roman" panose="02020603050405020304"/>
                          <a:cs typeface="Times New Roman" panose="02020603050405020304"/>
                        </a:rPr>
                        <a:t>T</a:t>
                      </a:r>
                      <a:endParaRPr sz="3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L="835025">
                        <a:lnSpc>
                          <a:spcPts val="3550"/>
                        </a:lnSpc>
                        <a:spcBef>
                          <a:spcPts val="130"/>
                        </a:spcBef>
                      </a:pP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QR</a:t>
                      </a:r>
                      <a:r>
                        <a:rPr sz="30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→ </a:t>
                      </a:r>
                      <a:r>
                        <a:rPr sz="3000" spc="-50" dirty="0">
                          <a:latin typeface="Times New Roman" panose="02020603050405020304"/>
                          <a:cs typeface="Times New Roman" panose="02020603050405020304"/>
                        </a:rPr>
                        <a:t>U</a:t>
                      </a:r>
                      <a:endParaRPr sz="3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550"/>
                        </a:lnSpc>
                        <a:spcBef>
                          <a:spcPts val="130"/>
                        </a:spcBef>
                      </a:pP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PR</a:t>
                      </a:r>
                      <a:r>
                        <a:rPr sz="3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3000" dirty="0">
                          <a:latin typeface="Times New Roman" panose="02020603050405020304"/>
                          <a:cs typeface="Times New Roman" panose="02020603050405020304"/>
                        </a:rPr>
                        <a:t>→ </a:t>
                      </a:r>
                      <a:r>
                        <a:rPr sz="3000" spc="-50" dirty="0">
                          <a:latin typeface="Times New Roman" panose="02020603050405020304"/>
                          <a:cs typeface="Times New Roman" panose="02020603050405020304"/>
                        </a:rPr>
                        <a:t>U</a:t>
                      </a:r>
                      <a:endParaRPr sz="3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651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71524" y="3652084"/>
            <a:ext cx="7875270" cy="271843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Calculate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members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Axioms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follows: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527685" indent="-514985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52768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0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T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527685" indent="-514985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52768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PR → 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S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489585" indent="-476885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48895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QR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SU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488315" indent="-475615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48831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PR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→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SU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8213" y="1761053"/>
            <a:ext cx="9242425" cy="1527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b="0" u="none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(BCSC-1003)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  <a:tabLst>
                <a:tab pos="4867910" algn="l"/>
                <a:tab pos="5494655" algn="l"/>
              </a:tabLst>
            </a:pPr>
            <a:r>
              <a:rPr sz="4800" b="0" u="none" spc="-35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4800" b="0" u="none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725"/>
              </a:spcBef>
            </a:pPr>
            <a:r>
              <a:rPr sz="2800" b="1" spc="-114" dirty="0">
                <a:latin typeface="Arial" panose="020B0604020202020204"/>
                <a:cs typeface="Arial" panose="020B0604020202020204"/>
              </a:rPr>
              <a:t>Nikhil</a:t>
            </a:r>
            <a:r>
              <a:rPr sz="28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Govil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9123" y="3262884"/>
            <a:ext cx="4838700" cy="2554224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Example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223873"/>
            <a:ext cx="10668000" cy="442595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3200" b="1" spc="-10" dirty="0">
                <a:latin typeface="Times New Roman" panose="02020603050405020304"/>
                <a:cs typeface="Times New Roman" panose="02020603050405020304"/>
              </a:rPr>
              <a:t>Solution: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  <a:tabLst>
                <a:tab pos="52768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1.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P</a:t>
            </a:r>
            <a:r>
              <a:rPr sz="32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T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FD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set,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2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T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460"/>
              </a:lnSpc>
              <a:spcBef>
                <a:spcPts val="104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Transitive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Rule: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B}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{B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C},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→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C}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4785360">
              <a:lnSpc>
                <a:spcPts val="4450"/>
              </a:lnSpc>
              <a:spcBef>
                <a:spcPts val="65"/>
              </a:spcBef>
            </a:pPr>
            <a:r>
              <a:rPr sz="3200" dirty="0">
                <a:latin typeface="Cambria Math" panose="02040503050406030204"/>
                <a:cs typeface="Cambria Math" panose="02040503050406030204"/>
              </a:rPr>
              <a:t>∴</a:t>
            </a:r>
            <a:r>
              <a:rPr sz="3200" spc="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2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T,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2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T.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2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T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Example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00988"/>
            <a:ext cx="10506075" cy="4349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2.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5982335">
              <a:lnSpc>
                <a:spcPct val="11600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FD set, P</a:t>
            </a:r>
            <a:r>
              <a:rPr sz="32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Q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As,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QR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460"/>
              </a:lnSpc>
              <a:spcBef>
                <a:spcPts val="104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Pseudo</a:t>
            </a:r>
            <a:r>
              <a:rPr sz="32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Transitivity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Rule: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If{A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B}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{BC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D},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{AC →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D}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4034790">
              <a:lnSpc>
                <a:spcPts val="4450"/>
              </a:lnSpc>
              <a:spcBef>
                <a:spcPts val="65"/>
              </a:spcBef>
            </a:pPr>
            <a:r>
              <a:rPr sz="3200" dirty="0">
                <a:latin typeface="Cambria Math" panose="02040503050406030204"/>
                <a:cs typeface="Cambria Math" panose="02040503050406030204"/>
              </a:rPr>
              <a:t>∴</a:t>
            </a:r>
            <a:r>
              <a:rPr sz="3200" spc="9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2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 Q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QR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 S,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 →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S.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 →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S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Example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00988"/>
            <a:ext cx="10795635" cy="3343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3. QR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SU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FD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set, QR → S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QR →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U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Union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Rule: If{A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B}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C},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BC}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3606165">
              <a:lnSpc>
                <a:spcPts val="4460"/>
              </a:lnSpc>
              <a:spcBef>
                <a:spcPts val="85"/>
              </a:spcBef>
            </a:pPr>
            <a:r>
              <a:rPr sz="3200" dirty="0">
                <a:latin typeface="Cambria Math" panose="02040503050406030204"/>
                <a:cs typeface="Cambria Math" panose="02040503050406030204"/>
              </a:rPr>
              <a:t>∴</a:t>
            </a:r>
            <a:r>
              <a:rPr sz="3200" spc="9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QR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QR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U, then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QR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SU.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QR →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SU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Example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00988"/>
            <a:ext cx="10800080" cy="2777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4.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SU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Union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Rule: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If{A</a:t>
            </a:r>
            <a:r>
              <a:rPr sz="3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B} and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 C},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{A</a:t>
            </a:r>
            <a:r>
              <a:rPr sz="3200" spc="-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BC}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3816985">
              <a:lnSpc>
                <a:spcPct val="116000"/>
              </a:lnSpc>
              <a:spcBef>
                <a:spcPts val="15"/>
              </a:spcBef>
            </a:pPr>
            <a:r>
              <a:rPr sz="3200" dirty="0">
                <a:latin typeface="Cambria Math" panose="02040503050406030204"/>
                <a:cs typeface="Cambria Math" panose="02040503050406030204"/>
              </a:rPr>
              <a:t>∴</a:t>
            </a:r>
            <a:r>
              <a:rPr sz="3200" spc="9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U,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SU.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 →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SU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035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Korth,</a:t>
            </a:r>
            <a:r>
              <a:rPr sz="3200" spc="40" dirty="0"/>
              <a:t> </a:t>
            </a:r>
            <a:r>
              <a:rPr sz="3200" dirty="0"/>
              <a:t>Silbertz</a:t>
            </a:r>
            <a:r>
              <a:rPr sz="3200" spc="55" dirty="0"/>
              <a:t> </a:t>
            </a:r>
            <a:r>
              <a:rPr sz="3200" dirty="0"/>
              <a:t>and</a:t>
            </a:r>
            <a:r>
              <a:rPr sz="3200" spc="45" dirty="0"/>
              <a:t> </a:t>
            </a:r>
            <a:r>
              <a:rPr sz="3200" dirty="0"/>
              <a:t>Sudarshan</a:t>
            </a:r>
            <a:r>
              <a:rPr sz="3200" spc="50" dirty="0"/>
              <a:t> </a:t>
            </a:r>
            <a:r>
              <a:rPr sz="3200" dirty="0"/>
              <a:t>(1998),</a:t>
            </a:r>
            <a:r>
              <a:rPr sz="3200" spc="40" dirty="0"/>
              <a:t> </a:t>
            </a:r>
            <a:r>
              <a:rPr sz="3200" dirty="0"/>
              <a:t>“Database</a:t>
            </a:r>
            <a:r>
              <a:rPr sz="3200" spc="50" dirty="0"/>
              <a:t> </a:t>
            </a:r>
            <a:r>
              <a:rPr sz="3200" dirty="0"/>
              <a:t>Concepts”,</a:t>
            </a:r>
            <a:r>
              <a:rPr sz="3200" spc="40" dirty="0"/>
              <a:t> </a:t>
            </a:r>
            <a:r>
              <a:rPr sz="3200" spc="-25" dirty="0"/>
              <a:t>4th </a:t>
            </a:r>
            <a:r>
              <a:rPr sz="3200" spc="-25" dirty="0"/>
              <a:t>	</a:t>
            </a:r>
            <a:r>
              <a:rPr sz="3200" dirty="0"/>
              <a:t>Edition,</a:t>
            </a:r>
            <a:r>
              <a:rPr sz="3200" spc="-80" dirty="0"/>
              <a:t> </a:t>
            </a:r>
            <a:r>
              <a:rPr sz="3200" spc="-20" dirty="0"/>
              <a:t>TMH.</a:t>
            </a:r>
            <a:endParaRPr sz="3200"/>
          </a:p>
          <a:p>
            <a:pPr marL="261620" marR="6350" indent="-22860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  <a:tab pos="1838960" algn="l"/>
                <a:tab pos="2740025" algn="l"/>
                <a:tab pos="4408805" algn="l"/>
                <a:tab pos="5906135" algn="l"/>
                <a:tab pos="8681085" algn="l"/>
                <a:tab pos="9332595" algn="l"/>
              </a:tabLst>
            </a:pPr>
            <a:r>
              <a:rPr sz="3200" spc="-10" dirty="0"/>
              <a:t>Elmasri</a:t>
            </a:r>
            <a:r>
              <a:rPr sz="3200" dirty="0"/>
              <a:t>	</a:t>
            </a:r>
            <a:r>
              <a:rPr sz="3200" spc="-25" dirty="0"/>
              <a:t>and</a:t>
            </a:r>
            <a:r>
              <a:rPr sz="3200" dirty="0"/>
              <a:t>	</a:t>
            </a:r>
            <a:r>
              <a:rPr sz="3200" spc="-10" dirty="0"/>
              <a:t>Navathe</a:t>
            </a:r>
            <a:r>
              <a:rPr sz="3200" dirty="0"/>
              <a:t>	</a:t>
            </a:r>
            <a:r>
              <a:rPr sz="3200" spc="-10" dirty="0"/>
              <a:t>(2010),</a:t>
            </a:r>
            <a:r>
              <a:rPr sz="3200" dirty="0"/>
              <a:t>	</a:t>
            </a:r>
            <a:r>
              <a:rPr sz="3200" spc="-10" dirty="0"/>
              <a:t>“Fundamentals</a:t>
            </a:r>
            <a:r>
              <a:rPr sz="3200" dirty="0"/>
              <a:t>	</a:t>
            </a:r>
            <a:r>
              <a:rPr sz="3200" spc="-25" dirty="0"/>
              <a:t>of</a:t>
            </a:r>
            <a:r>
              <a:rPr sz="3200" dirty="0"/>
              <a:t>	</a:t>
            </a:r>
            <a:r>
              <a:rPr sz="3200" spc="-10" dirty="0"/>
              <a:t>Database </a:t>
            </a:r>
            <a:r>
              <a:rPr sz="3200" dirty="0"/>
              <a:t>Systems”,</a:t>
            </a:r>
            <a:r>
              <a:rPr sz="3200" spc="-25" dirty="0"/>
              <a:t> </a:t>
            </a:r>
            <a:r>
              <a:rPr sz="3200" dirty="0"/>
              <a:t>5th</a:t>
            </a:r>
            <a:r>
              <a:rPr sz="3200" spc="-25" dirty="0"/>
              <a:t> </a:t>
            </a:r>
            <a:r>
              <a:rPr sz="3200" dirty="0"/>
              <a:t>Edition,</a:t>
            </a:r>
            <a:r>
              <a:rPr sz="3200" spc="-200" dirty="0"/>
              <a:t> </a:t>
            </a:r>
            <a:r>
              <a:rPr sz="3200" dirty="0"/>
              <a:t>Addision</a:t>
            </a:r>
            <a:r>
              <a:rPr sz="3200" spc="-90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Date</a:t>
            </a:r>
            <a:r>
              <a:rPr sz="3200" spc="310" dirty="0"/>
              <a:t> </a:t>
            </a:r>
            <a:r>
              <a:rPr sz="3200" dirty="0"/>
              <a:t>C</a:t>
            </a:r>
            <a:r>
              <a:rPr sz="3200" spc="290" dirty="0"/>
              <a:t> </a:t>
            </a:r>
            <a:r>
              <a:rPr sz="3200" dirty="0"/>
              <a:t>J,”</a:t>
            </a:r>
            <a:r>
              <a:rPr sz="3200" spc="310" dirty="0"/>
              <a:t> </a:t>
            </a:r>
            <a:r>
              <a:rPr sz="3200" dirty="0"/>
              <a:t>An</a:t>
            </a:r>
            <a:r>
              <a:rPr sz="3200" spc="300" dirty="0"/>
              <a:t> </a:t>
            </a:r>
            <a:r>
              <a:rPr sz="3200" dirty="0"/>
              <a:t>Introduction</a:t>
            </a:r>
            <a:r>
              <a:rPr sz="3200" spc="290" dirty="0"/>
              <a:t> </a:t>
            </a:r>
            <a:r>
              <a:rPr sz="3200" dirty="0"/>
              <a:t>to</a:t>
            </a:r>
            <a:r>
              <a:rPr sz="3200" spc="300" dirty="0"/>
              <a:t> </a:t>
            </a:r>
            <a:r>
              <a:rPr sz="3200" dirty="0"/>
              <a:t>Database</a:t>
            </a:r>
            <a:r>
              <a:rPr sz="3200" spc="315" dirty="0"/>
              <a:t> </a:t>
            </a:r>
            <a:r>
              <a:rPr sz="3200" dirty="0"/>
              <a:t>Systems”,</a:t>
            </a:r>
            <a:r>
              <a:rPr sz="3200" spc="305" dirty="0"/>
              <a:t> </a:t>
            </a:r>
            <a:r>
              <a:rPr sz="3200" dirty="0"/>
              <a:t>8th</a:t>
            </a:r>
            <a:r>
              <a:rPr sz="3200" spc="295" dirty="0"/>
              <a:t> </a:t>
            </a:r>
            <a:r>
              <a:rPr sz="3200" spc="-10" dirty="0"/>
              <a:t>Edition, </a:t>
            </a:r>
            <a:r>
              <a:rPr sz="3200" spc="-10" dirty="0"/>
              <a:t>	</a:t>
            </a:r>
            <a:r>
              <a:rPr sz="3200" dirty="0"/>
              <a:t>Addision</a:t>
            </a:r>
            <a:r>
              <a:rPr sz="3200" spc="-75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62255" algn="l"/>
                <a:tab pos="1000760" algn="l"/>
                <a:tab pos="2307590" algn="l"/>
                <a:tab pos="3702050" algn="l"/>
                <a:tab pos="5126990" algn="l"/>
                <a:tab pos="6960870" algn="l"/>
                <a:tab pos="8404225" algn="l"/>
                <a:tab pos="10483215" algn="l"/>
              </a:tabLst>
            </a:pPr>
            <a:r>
              <a:rPr sz="3200" spc="-25" dirty="0"/>
              <a:t>M.</a:t>
            </a:r>
            <a:r>
              <a:rPr sz="3200" dirty="0"/>
              <a:t>	</a:t>
            </a:r>
            <a:r>
              <a:rPr sz="3200" spc="-20" dirty="0"/>
              <a:t>Tamer</a:t>
            </a:r>
            <a:r>
              <a:rPr sz="3200" dirty="0"/>
              <a:t>	</a:t>
            </a:r>
            <a:r>
              <a:rPr sz="3200" spc="-10" dirty="0"/>
              <a:t>Oezsu,</a:t>
            </a:r>
            <a:r>
              <a:rPr sz="3200" dirty="0"/>
              <a:t>	</a:t>
            </a:r>
            <a:r>
              <a:rPr sz="3200" spc="-10" dirty="0"/>
              <a:t>Patrick</a:t>
            </a:r>
            <a:r>
              <a:rPr sz="3200" dirty="0"/>
              <a:t>	</a:t>
            </a:r>
            <a:r>
              <a:rPr sz="3200" spc="-10" dirty="0"/>
              <a:t>Valduriez</a:t>
            </a:r>
            <a:r>
              <a:rPr sz="3200" dirty="0"/>
              <a:t>	</a:t>
            </a:r>
            <a:r>
              <a:rPr sz="3200" spc="-10" dirty="0"/>
              <a:t>(2011).</a:t>
            </a:r>
            <a:r>
              <a:rPr sz="3200" dirty="0"/>
              <a:t>	</a:t>
            </a:r>
            <a:r>
              <a:rPr sz="3200" spc="-10" dirty="0"/>
              <a:t>“Principles</a:t>
            </a:r>
            <a:r>
              <a:rPr sz="3200" dirty="0"/>
              <a:t>	</a:t>
            </a:r>
            <a:r>
              <a:rPr sz="3200" spc="-25" dirty="0"/>
              <a:t>of </a:t>
            </a:r>
            <a:r>
              <a:rPr sz="3200" spc="-25" dirty="0"/>
              <a:t>	</a:t>
            </a:r>
            <a:r>
              <a:rPr sz="3200" dirty="0"/>
              <a:t>Distributed</a:t>
            </a:r>
            <a:r>
              <a:rPr sz="3200" spc="-45" dirty="0"/>
              <a:t> </a:t>
            </a:r>
            <a:r>
              <a:rPr sz="3200" dirty="0"/>
              <a:t>Database</a:t>
            </a:r>
            <a:r>
              <a:rPr sz="3200" spc="-35" dirty="0"/>
              <a:t> </a:t>
            </a:r>
            <a:r>
              <a:rPr sz="3200" dirty="0"/>
              <a:t>Systems”,</a:t>
            </a:r>
            <a:r>
              <a:rPr sz="3200" spc="-35" dirty="0"/>
              <a:t> </a:t>
            </a:r>
            <a:r>
              <a:rPr sz="3200" dirty="0"/>
              <a:t>2nd</a:t>
            </a:r>
            <a:r>
              <a:rPr sz="3200" spc="-40" dirty="0"/>
              <a:t> </a:t>
            </a:r>
            <a:r>
              <a:rPr sz="3200" dirty="0"/>
              <a:t>Edition,</a:t>
            </a:r>
            <a:r>
              <a:rPr sz="3200" spc="-45" dirty="0"/>
              <a:t> </a:t>
            </a:r>
            <a:r>
              <a:rPr sz="3200" dirty="0"/>
              <a:t>Prentice</a:t>
            </a:r>
            <a:r>
              <a:rPr sz="3200" spc="-40" dirty="0"/>
              <a:t> </a:t>
            </a:r>
            <a:r>
              <a:rPr sz="3200" spc="-10" dirty="0"/>
              <a:t>Hall.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165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/>
              <a:t>Database</a:t>
            </a:r>
            <a:r>
              <a:rPr spc="-140" dirty="0"/>
              <a:t> </a:t>
            </a:r>
            <a:r>
              <a:rPr dirty="0"/>
              <a:t>Management</a:t>
            </a:r>
            <a:r>
              <a:rPr spc="-135" dirty="0"/>
              <a:t> </a:t>
            </a:r>
            <a:r>
              <a:rPr dirty="0"/>
              <a:t>Systems</a:t>
            </a:r>
            <a:r>
              <a:rPr spc="-135" dirty="0"/>
              <a:t> </a:t>
            </a:r>
            <a:r>
              <a:rPr spc="-10" dirty="0"/>
              <a:t>(BCSC-0003)</a:t>
            </a:r>
            <a:endParaRPr spc="-10" dirty="0"/>
          </a:p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4800" spc="-35" dirty="0"/>
              <a:t>Topic:</a:t>
            </a:r>
            <a:r>
              <a:rPr sz="4800" spc="-250" dirty="0"/>
              <a:t> </a:t>
            </a:r>
            <a:r>
              <a:rPr sz="4800" spc="-10" dirty="0">
                <a:solidFill>
                  <a:srgbClr val="FF0000"/>
                </a:solidFill>
              </a:rPr>
              <a:t>Normalization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725"/>
              </a:spcBef>
            </a:pPr>
            <a:r>
              <a:rPr sz="2800" b="1" spc="-114" dirty="0">
                <a:latin typeface="Arial" panose="020B0604020202020204"/>
                <a:cs typeface="Arial" panose="020B0604020202020204"/>
              </a:rPr>
              <a:t>Nikhil</a:t>
            </a:r>
            <a:r>
              <a:rPr sz="28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Govil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85188" y="3328415"/>
            <a:ext cx="8387080" cy="2468880"/>
            <a:chOff x="1885188" y="3328415"/>
            <a:chExt cx="8387080" cy="24688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6800" y="3337559"/>
              <a:ext cx="8265815" cy="24505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89760" y="3332987"/>
              <a:ext cx="8377555" cy="2459990"/>
            </a:xfrm>
            <a:custGeom>
              <a:avLst/>
              <a:gdLst/>
              <a:ahLst/>
              <a:cxnLst/>
              <a:rect l="l" t="t" r="r" b="b"/>
              <a:pathLst>
                <a:path w="8377555" h="2459990">
                  <a:moveTo>
                    <a:pt x="0" y="2459736"/>
                  </a:moveTo>
                  <a:lnTo>
                    <a:pt x="8377428" y="2459736"/>
                  </a:lnTo>
                  <a:lnTo>
                    <a:pt x="8377428" y="0"/>
                  </a:lnTo>
                  <a:lnTo>
                    <a:pt x="0" y="0"/>
                  </a:lnTo>
                  <a:lnTo>
                    <a:pt x="0" y="24597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Normalization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435735"/>
            <a:ext cx="10746740" cy="403415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715" indent="-227330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Normalization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design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technique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reduces</a:t>
            </a:r>
            <a:r>
              <a:rPr sz="2800" spc="4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redundancy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eliminates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undesirable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characteristics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800" spc="1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Insertion,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Deletion</a:t>
            </a:r>
            <a:r>
              <a:rPr sz="28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Anomalies.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2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Normalization</a:t>
            </a:r>
            <a:r>
              <a:rPr sz="28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rules</a:t>
            </a:r>
            <a:r>
              <a:rPr sz="28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divides</a:t>
            </a:r>
            <a:r>
              <a:rPr sz="280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larger</a:t>
            </a:r>
            <a:r>
              <a:rPr sz="28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8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80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smaller</a:t>
            </a:r>
            <a:r>
              <a:rPr sz="28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80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links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them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relationships.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2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 algn="just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purpose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Normalization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SQL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eliminate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redundant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(repetitive)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ensure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logically.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Anomalies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435735"/>
            <a:ext cx="10743565" cy="39027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Anomalies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problems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occur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poorly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planned,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un-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normalized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3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8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Anomalies: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527685" indent="-514985">
              <a:lnSpc>
                <a:spcPct val="100000"/>
              </a:lnSpc>
              <a:buAutoNum type="arabicPeriod"/>
              <a:tabLst>
                <a:tab pos="527685" algn="l"/>
              </a:tabLst>
            </a:pP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Insert</a:t>
            </a:r>
            <a:r>
              <a:rPr sz="2800" spc="-1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Anomaly,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527685" indent="-514985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527685" algn="l"/>
              </a:tabLst>
            </a:pP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spc="-1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Anomaly,</a:t>
            </a:r>
            <a:r>
              <a:rPr sz="2800" spc="-9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527685" indent="-51498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527685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2800" spc="-1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Anomaly.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Anomalies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172997"/>
            <a:ext cx="10746105" cy="14338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Insertion</a:t>
            </a:r>
            <a:r>
              <a:rPr sz="2800" spc="-1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Anomaly: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020"/>
              </a:lnSpc>
              <a:spcBef>
                <a:spcPts val="105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Insert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Anomaly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occurs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certain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2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inserted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into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presence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attributes.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567" y="3090821"/>
            <a:ext cx="7021195" cy="14338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Modification</a:t>
            </a:r>
            <a:r>
              <a:rPr sz="2800" spc="-1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Anomaly: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030"/>
              </a:lnSpc>
              <a:spcBef>
                <a:spcPts val="1045"/>
              </a:spcBef>
              <a:tabLst>
                <a:tab pos="692150" algn="l"/>
                <a:tab pos="1884045" algn="l"/>
                <a:tab pos="3353435" algn="l"/>
                <a:tab pos="3836670" algn="l"/>
                <a:tab pos="4238625" algn="l"/>
                <a:tab pos="507428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anomaly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inconsistency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redundancy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partial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update.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95031" y="3688156"/>
            <a:ext cx="5568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that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72525" y="3688156"/>
            <a:ext cx="951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results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4481" y="3688156"/>
            <a:ext cx="718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from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80597" y="3688156"/>
            <a:ext cx="619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3567" y="5007444"/>
            <a:ext cx="10744835" cy="14344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Deletion</a:t>
            </a:r>
            <a:r>
              <a:rPr sz="2800" spc="-1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Anomaly: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020"/>
              </a:lnSpc>
              <a:spcBef>
                <a:spcPts val="1060"/>
              </a:spcBef>
              <a:tabLst>
                <a:tab pos="1372235" algn="l"/>
                <a:tab pos="2896235" algn="l"/>
                <a:tab pos="4548505" algn="l"/>
                <a:tab pos="5908040" algn="l"/>
                <a:tab pos="6971665" algn="l"/>
                <a:tab pos="7877175" algn="l"/>
                <a:tab pos="8547735" algn="l"/>
                <a:tab pos="9530715" algn="l"/>
                <a:tab pos="9823450" algn="l"/>
              </a:tabLst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Deletion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Anomaly.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A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deletion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anomaly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occurs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you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record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shouldn't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deleted.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/>
              <a:t>Content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8179" y="1558874"/>
            <a:ext cx="7586980" cy="3519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Difference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Instance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DBMS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Independence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Models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6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8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Vs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RDBMS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Anomalies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8337" y="1450721"/>
          <a:ext cx="10991850" cy="4806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1817370"/>
                <a:gridCol w="1817369"/>
                <a:gridCol w="1817370"/>
                <a:gridCol w="1817370"/>
                <a:gridCol w="1817370"/>
              </a:tblGrid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SRNO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SNAME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CREDIT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DEPT_NAME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BUILDING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ROOM_NO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Rahul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Jitendra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Jagdish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201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Payal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201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Ankur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CIVIL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110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Akash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ECE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Vansh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CIVIL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110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Tanuj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Insert</a:t>
            </a:r>
            <a:r>
              <a:rPr spc="-185" dirty="0"/>
              <a:t> </a:t>
            </a:r>
            <a:r>
              <a:rPr spc="-10" dirty="0"/>
              <a:t>Anomalies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8337" y="1450721"/>
          <a:ext cx="10977245" cy="4392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4830"/>
                <a:gridCol w="1814830"/>
                <a:gridCol w="1814830"/>
                <a:gridCol w="1814829"/>
                <a:gridCol w="1814829"/>
                <a:gridCol w="1814829"/>
              </a:tblGrid>
              <a:tr h="439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SRNO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SNAME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CREDIT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DEPT_NAME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BUILDING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ROOM_NO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Rahul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Jitendra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Jagdish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201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387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Payal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201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Ankur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CIVIL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110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Akash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ECE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Vansh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CIVIL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110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387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Tanuj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394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-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-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-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120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15562" y="5270372"/>
            <a:ext cx="639445" cy="639445"/>
            <a:chOff x="15562" y="5270372"/>
            <a:chExt cx="639445" cy="639445"/>
          </a:xfrm>
        </p:grpSpPr>
        <p:sp>
          <p:nvSpPr>
            <p:cNvPr id="6" name="object 6"/>
            <p:cNvSpPr/>
            <p:nvPr/>
          </p:nvSpPr>
          <p:spPr>
            <a:xfrm>
              <a:off x="21658" y="5276468"/>
              <a:ext cx="627380" cy="627380"/>
            </a:xfrm>
            <a:custGeom>
              <a:avLst/>
              <a:gdLst/>
              <a:ahLst/>
              <a:cxnLst/>
              <a:rect l="l" t="t" r="r" b="b"/>
              <a:pathLst>
                <a:path w="627380" h="627379">
                  <a:moveTo>
                    <a:pt x="475165" y="0"/>
                  </a:moveTo>
                  <a:lnTo>
                    <a:pt x="313621" y="161543"/>
                  </a:lnTo>
                  <a:lnTo>
                    <a:pt x="152077" y="0"/>
                  </a:lnTo>
                  <a:lnTo>
                    <a:pt x="0" y="152018"/>
                  </a:lnTo>
                  <a:lnTo>
                    <a:pt x="161551" y="313562"/>
                  </a:lnTo>
                  <a:lnTo>
                    <a:pt x="0" y="475106"/>
                  </a:lnTo>
                  <a:lnTo>
                    <a:pt x="152077" y="627189"/>
                  </a:lnTo>
                  <a:lnTo>
                    <a:pt x="313621" y="465632"/>
                  </a:lnTo>
                  <a:lnTo>
                    <a:pt x="475165" y="627189"/>
                  </a:lnTo>
                  <a:lnTo>
                    <a:pt x="627247" y="475106"/>
                  </a:lnTo>
                  <a:lnTo>
                    <a:pt x="465691" y="313562"/>
                  </a:lnTo>
                  <a:lnTo>
                    <a:pt x="627247" y="152018"/>
                  </a:lnTo>
                  <a:lnTo>
                    <a:pt x="47516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658" y="5276468"/>
              <a:ext cx="627380" cy="627380"/>
            </a:xfrm>
            <a:custGeom>
              <a:avLst/>
              <a:gdLst/>
              <a:ahLst/>
              <a:cxnLst/>
              <a:rect l="l" t="t" r="r" b="b"/>
              <a:pathLst>
                <a:path w="627380" h="627379">
                  <a:moveTo>
                    <a:pt x="0" y="152018"/>
                  </a:moveTo>
                  <a:lnTo>
                    <a:pt x="152077" y="0"/>
                  </a:lnTo>
                  <a:lnTo>
                    <a:pt x="313621" y="161543"/>
                  </a:lnTo>
                  <a:lnTo>
                    <a:pt x="475165" y="0"/>
                  </a:lnTo>
                  <a:lnTo>
                    <a:pt x="627247" y="152018"/>
                  </a:lnTo>
                  <a:lnTo>
                    <a:pt x="465691" y="313562"/>
                  </a:lnTo>
                  <a:lnTo>
                    <a:pt x="627247" y="475106"/>
                  </a:lnTo>
                  <a:lnTo>
                    <a:pt x="475165" y="627189"/>
                  </a:lnTo>
                  <a:lnTo>
                    <a:pt x="313621" y="465632"/>
                  </a:lnTo>
                  <a:lnTo>
                    <a:pt x="152077" y="627189"/>
                  </a:lnTo>
                  <a:lnTo>
                    <a:pt x="0" y="475106"/>
                  </a:lnTo>
                  <a:lnTo>
                    <a:pt x="161551" y="313562"/>
                  </a:lnTo>
                  <a:lnTo>
                    <a:pt x="0" y="152018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Update</a:t>
            </a:r>
            <a:r>
              <a:rPr spc="-215" dirty="0"/>
              <a:t> </a:t>
            </a:r>
            <a:r>
              <a:rPr spc="-10" dirty="0"/>
              <a:t>Anomalies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8337" y="1450721"/>
          <a:ext cx="10991850" cy="4806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1817370"/>
                <a:gridCol w="1817369"/>
                <a:gridCol w="1817370"/>
                <a:gridCol w="1817370"/>
                <a:gridCol w="1817370"/>
              </a:tblGrid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SRNO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SNAME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CREDIT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DEPT_NAME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BUILDING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ROOM_NO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Rahul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551180" algn="l"/>
                        </a:tabLst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sz="2000" spc="-25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B4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1035050" algn="l"/>
                        </a:tabLst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sz="2000" spc="-25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301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Jitendra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551180" algn="l"/>
                        </a:tabLst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sz="2000" spc="-25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B4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295"/>
                        </a:spcBef>
                        <a:tabLst>
                          <a:tab pos="1035050" algn="l"/>
                        </a:tabLst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sz="2000" spc="-25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301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Jagdish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201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Payal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201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Ankur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CIVIL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110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Akash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ECE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B3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Vansh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CIVIL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110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Tanuj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551180" algn="l"/>
                        </a:tabLst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sz="2000" spc="-25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B4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99415">
                        <a:lnSpc>
                          <a:spcPct val="100000"/>
                        </a:lnSpc>
                        <a:spcBef>
                          <a:spcPts val="300"/>
                        </a:spcBef>
                        <a:tabLst>
                          <a:tab pos="1035050" algn="l"/>
                        </a:tabLst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	</a:t>
                      </a:r>
                      <a:r>
                        <a:rPr sz="2000" spc="-25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301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8273795" y="2049779"/>
            <a:ext cx="737870" cy="280670"/>
          </a:xfrm>
          <a:custGeom>
            <a:avLst/>
            <a:gdLst/>
            <a:ahLst/>
            <a:cxnLst/>
            <a:rect l="l" t="t" r="r" b="b"/>
            <a:pathLst>
              <a:path w="737870" h="280669">
                <a:moveTo>
                  <a:pt x="0" y="280162"/>
                </a:moveTo>
                <a:lnTo>
                  <a:pt x="737361" y="0"/>
                </a:lnTo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930383" y="2080260"/>
            <a:ext cx="737870" cy="280670"/>
          </a:xfrm>
          <a:custGeom>
            <a:avLst/>
            <a:gdLst/>
            <a:ahLst/>
            <a:cxnLst/>
            <a:rect l="l" t="t" r="r" b="b"/>
            <a:pathLst>
              <a:path w="737870" h="280669">
                <a:moveTo>
                  <a:pt x="0" y="280162"/>
                </a:moveTo>
                <a:lnTo>
                  <a:pt x="737362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00643" y="2634995"/>
            <a:ext cx="737870" cy="280670"/>
          </a:xfrm>
          <a:custGeom>
            <a:avLst/>
            <a:gdLst/>
            <a:ahLst/>
            <a:cxnLst/>
            <a:rect l="l" t="t" r="r" b="b"/>
            <a:pathLst>
              <a:path w="737870" h="280669">
                <a:moveTo>
                  <a:pt x="0" y="280162"/>
                </a:moveTo>
                <a:lnTo>
                  <a:pt x="737361" y="0"/>
                </a:lnTo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909047" y="2634995"/>
            <a:ext cx="737870" cy="280670"/>
          </a:xfrm>
          <a:custGeom>
            <a:avLst/>
            <a:gdLst/>
            <a:ahLst/>
            <a:cxnLst/>
            <a:rect l="l" t="t" r="r" b="b"/>
            <a:pathLst>
              <a:path w="737870" h="280669">
                <a:moveTo>
                  <a:pt x="0" y="280162"/>
                </a:moveTo>
                <a:lnTo>
                  <a:pt x="737361" y="0"/>
                </a:lnTo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034016" y="5791200"/>
            <a:ext cx="737870" cy="280670"/>
          </a:xfrm>
          <a:custGeom>
            <a:avLst/>
            <a:gdLst/>
            <a:ahLst/>
            <a:cxnLst/>
            <a:rect l="l" t="t" r="r" b="b"/>
            <a:pathLst>
              <a:path w="737870" h="280670">
                <a:moveTo>
                  <a:pt x="0" y="280212"/>
                </a:moveTo>
                <a:lnTo>
                  <a:pt x="737361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86343" y="5791200"/>
            <a:ext cx="737870" cy="280670"/>
          </a:xfrm>
          <a:custGeom>
            <a:avLst/>
            <a:gdLst/>
            <a:ahLst/>
            <a:cxnLst/>
            <a:rect l="l" t="t" r="r" b="b"/>
            <a:pathLst>
              <a:path w="737870" h="280670">
                <a:moveTo>
                  <a:pt x="0" y="280212"/>
                </a:moveTo>
                <a:lnTo>
                  <a:pt x="737361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245363" y="2212848"/>
            <a:ext cx="436245" cy="256540"/>
            <a:chOff x="245363" y="2212848"/>
            <a:chExt cx="436245" cy="256540"/>
          </a:xfrm>
        </p:grpSpPr>
        <p:sp>
          <p:nvSpPr>
            <p:cNvPr id="12" name="object 12"/>
            <p:cNvSpPr/>
            <p:nvPr/>
          </p:nvSpPr>
          <p:spPr>
            <a:xfrm>
              <a:off x="251459" y="2218944"/>
              <a:ext cx="424180" cy="243840"/>
            </a:xfrm>
            <a:custGeom>
              <a:avLst/>
              <a:gdLst/>
              <a:ahLst/>
              <a:cxnLst/>
              <a:rect l="l" t="t" r="r" b="b"/>
              <a:pathLst>
                <a:path w="424180" h="243839">
                  <a:moveTo>
                    <a:pt x="301752" y="0"/>
                  </a:moveTo>
                  <a:lnTo>
                    <a:pt x="301752" y="60959"/>
                  </a:lnTo>
                  <a:lnTo>
                    <a:pt x="0" y="60959"/>
                  </a:lnTo>
                  <a:lnTo>
                    <a:pt x="0" y="182879"/>
                  </a:lnTo>
                  <a:lnTo>
                    <a:pt x="301752" y="182879"/>
                  </a:lnTo>
                  <a:lnTo>
                    <a:pt x="301752" y="243839"/>
                  </a:lnTo>
                  <a:lnTo>
                    <a:pt x="423672" y="121919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1459" y="2218944"/>
              <a:ext cx="424180" cy="243840"/>
            </a:xfrm>
            <a:custGeom>
              <a:avLst/>
              <a:gdLst/>
              <a:ahLst/>
              <a:cxnLst/>
              <a:rect l="l" t="t" r="r" b="b"/>
              <a:pathLst>
                <a:path w="424180" h="243839">
                  <a:moveTo>
                    <a:pt x="0" y="60959"/>
                  </a:moveTo>
                  <a:lnTo>
                    <a:pt x="301752" y="60959"/>
                  </a:lnTo>
                  <a:lnTo>
                    <a:pt x="301752" y="0"/>
                  </a:lnTo>
                  <a:lnTo>
                    <a:pt x="423672" y="121919"/>
                  </a:lnTo>
                  <a:lnTo>
                    <a:pt x="301752" y="243839"/>
                  </a:lnTo>
                  <a:lnTo>
                    <a:pt x="301752" y="182879"/>
                  </a:lnTo>
                  <a:lnTo>
                    <a:pt x="0" y="182879"/>
                  </a:lnTo>
                  <a:lnTo>
                    <a:pt x="0" y="60959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266700" y="2738627"/>
            <a:ext cx="436245" cy="236220"/>
            <a:chOff x="266700" y="2738627"/>
            <a:chExt cx="436245" cy="236220"/>
          </a:xfrm>
        </p:grpSpPr>
        <p:sp>
          <p:nvSpPr>
            <p:cNvPr id="15" name="object 15"/>
            <p:cNvSpPr/>
            <p:nvPr/>
          </p:nvSpPr>
          <p:spPr>
            <a:xfrm>
              <a:off x="272795" y="2744723"/>
              <a:ext cx="424180" cy="224154"/>
            </a:xfrm>
            <a:custGeom>
              <a:avLst/>
              <a:gdLst/>
              <a:ahLst/>
              <a:cxnLst/>
              <a:rect l="l" t="t" r="r" b="b"/>
              <a:pathLst>
                <a:path w="424180" h="224155">
                  <a:moveTo>
                    <a:pt x="311658" y="0"/>
                  </a:moveTo>
                  <a:lnTo>
                    <a:pt x="311658" y="56006"/>
                  </a:lnTo>
                  <a:lnTo>
                    <a:pt x="0" y="56006"/>
                  </a:lnTo>
                  <a:lnTo>
                    <a:pt x="0" y="168021"/>
                  </a:lnTo>
                  <a:lnTo>
                    <a:pt x="311658" y="168021"/>
                  </a:lnTo>
                  <a:lnTo>
                    <a:pt x="311658" y="224027"/>
                  </a:lnTo>
                  <a:lnTo>
                    <a:pt x="423672" y="112013"/>
                  </a:lnTo>
                  <a:lnTo>
                    <a:pt x="31165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72795" y="2744723"/>
              <a:ext cx="424180" cy="224154"/>
            </a:xfrm>
            <a:custGeom>
              <a:avLst/>
              <a:gdLst/>
              <a:ahLst/>
              <a:cxnLst/>
              <a:rect l="l" t="t" r="r" b="b"/>
              <a:pathLst>
                <a:path w="424180" h="224155">
                  <a:moveTo>
                    <a:pt x="0" y="56006"/>
                  </a:moveTo>
                  <a:lnTo>
                    <a:pt x="311658" y="56006"/>
                  </a:lnTo>
                  <a:lnTo>
                    <a:pt x="311658" y="0"/>
                  </a:lnTo>
                  <a:lnTo>
                    <a:pt x="423672" y="112013"/>
                  </a:lnTo>
                  <a:lnTo>
                    <a:pt x="311658" y="224027"/>
                  </a:lnTo>
                  <a:lnTo>
                    <a:pt x="311658" y="168021"/>
                  </a:lnTo>
                  <a:lnTo>
                    <a:pt x="0" y="168021"/>
                  </a:lnTo>
                  <a:lnTo>
                    <a:pt x="0" y="56006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225552" y="5856732"/>
            <a:ext cx="436245" cy="254635"/>
            <a:chOff x="225552" y="5856732"/>
            <a:chExt cx="436245" cy="254635"/>
          </a:xfrm>
        </p:grpSpPr>
        <p:sp>
          <p:nvSpPr>
            <p:cNvPr id="18" name="object 18"/>
            <p:cNvSpPr/>
            <p:nvPr/>
          </p:nvSpPr>
          <p:spPr>
            <a:xfrm>
              <a:off x="231648" y="5862828"/>
              <a:ext cx="424180" cy="242570"/>
            </a:xfrm>
            <a:custGeom>
              <a:avLst/>
              <a:gdLst/>
              <a:ahLst/>
              <a:cxnLst/>
              <a:rect l="l" t="t" r="r" b="b"/>
              <a:pathLst>
                <a:path w="424180" h="242570">
                  <a:moveTo>
                    <a:pt x="302514" y="0"/>
                  </a:moveTo>
                  <a:lnTo>
                    <a:pt x="302514" y="60579"/>
                  </a:lnTo>
                  <a:lnTo>
                    <a:pt x="0" y="60579"/>
                  </a:lnTo>
                  <a:lnTo>
                    <a:pt x="0" y="181737"/>
                  </a:lnTo>
                  <a:lnTo>
                    <a:pt x="302514" y="181737"/>
                  </a:lnTo>
                  <a:lnTo>
                    <a:pt x="302514" y="242316"/>
                  </a:lnTo>
                  <a:lnTo>
                    <a:pt x="423672" y="121158"/>
                  </a:lnTo>
                  <a:lnTo>
                    <a:pt x="302514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1648" y="5862828"/>
              <a:ext cx="424180" cy="242570"/>
            </a:xfrm>
            <a:custGeom>
              <a:avLst/>
              <a:gdLst/>
              <a:ahLst/>
              <a:cxnLst/>
              <a:rect l="l" t="t" r="r" b="b"/>
              <a:pathLst>
                <a:path w="424180" h="242570">
                  <a:moveTo>
                    <a:pt x="0" y="60579"/>
                  </a:moveTo>
                  <a:lnTo>
                    <a:pt x="302514" y="60579"/>
                  </a:lnTo>
                  <a:lnTo>
                    <a:pt x="302514" y="0"/>
                  </a:lnTo>
                  <a:lnTo>
                    <a:pt x="423672" y="121158"/>
                  </a:lnTo>
                  <a:lnTo>
                    <a:pt x="302514" y="242316"/>
                  </a:lnTo>
                  <a:lnTo>
                    <a:pt x="302514" y="181737"/>
                  </a:lnTo>
                  <a:lnTo>
                    <a:pt x="0" y="181737"/>
                  </a:lnTo>
                  <a:lnTo>
                    <a:pt x="0" y="60579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Delete</a:t>
            </a:r>
            <a:r>
              <a:rPr spc="-204" dirty="0"/>
              <a:t> </a:t>
            </a:r>
            <a:r>
              <a:rPr spc="-10" dirty="0"/>
              <a:t>Anomalies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8337" y="1450721"/>
          <a:ext cx="10991850" cy="4806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17370"/>
                <a:gridCol w="1817370"/>
                <a:gridCol w="1817369"/>
                <a:gridCol w="1817370"/>
                <a:gridCol w="1817370"/>
                <a:gridCol w="1817370"/>
              </a:tblGrid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SRNO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SNAME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CREDIT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DEPT_NAME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BUILDING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ROOM_NO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Rahul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Jitendra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Jagdish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201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Payal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201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Ankur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CIVIL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110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Akash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ECE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solidFill>
                            <a:srgbClr val="FF000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115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Vansh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CIVIL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110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340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Tanuj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pSp>
        <p:nvGrpSpPr>
          <p:cNvPr id="5" name="object 5"/>
          <p:cNvGrpSpPr/>
          <p:nvPr/>
        </p:nvGrpSpPr>
        <p:grpSpPr>
          <a:xfrm>
            <a:off x="214884" y="4846320"/>
            <a:ext cx="466725" cy="218440"/>
            <a:chOff x="214884" y="4846320"/>
            <a:chExt cx="466725" cy="218440"/>
          </a:xfrm>
        </p:grpSpPr>
        <p:sp>
          <p:nvSpPr>
            <p:cNvPr id="6" name="object 6"/>
            <p:cNvSpPr/>
            <p:nvPr/>
          </p:nvSpPr>
          <p:spPr>
            <a:xfrm>
              <a:off x="220980" y="4852416"/>
              <a:ext cx="454659" cy="205740"/>
            </a:xfrm>
            <a:custGeom>
              <a:avLst/>
              <a:gdLst/>
              <a:ahLst/>
              <a:cxnLst/>
              <a:rect l="l" t="t" r="r" b="b"/>
              <a:pathLst>
                <a:path w="454659" h="205739">
                  <a:moveTo>
                    <a:pt x="351282" y="0"/>
                  </a:moveTo>
                  <a:lnTo>
                    <a:pt x="351282" y="51434"/>
                  </a:lnTo>
                  <a:lnTo>
                    <a:pt x="0" y="51434"/>
                  </a:lnTo>
                  <a:lnTo>
                    <a:pt x="0" y="154304"/>
                  </a:lnTo>
                  <a:lnTo>
                    <a:pt x="351282" y="154304"/>
                  </a:lnTo>
                  <a:lnTo>
                    <a:pt x="351282" y="205739"/>
                  </a:lnTo>
                  <a:lnTo>
                    <a:pt x="454152" y="102869"/>
                  </a:lnTo>
                  <a:lnTo>
                    <a:pt x="35128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20980" y="4852416"/>
              <a:ext cx="454659" cy="205740"/>
            </a:xfrm>
            <a:custGeom>
              <a:avLst/>
              <a:gdLst/>
              <a:ahLst/>
              <a:cxnLst/>
              <a:rect l="l" t="t" r="r" b="b"/>
              <a:pathLst>
                <a:path w="454659" h="205739">
                  <a:moveTo>
                    <a:pt x="0" y="51434"/>
                  </a:moveTo>
                  <a:lnTo>
                    <a:pt x="351282" y="51434"/>
                  </a:lnTo>
                  <a:lnTo>
                    <a:pt x="351282" y="0"/>
                  </a:lnTo>
                  <a:lnTo>
                    <a:pt x="454152" y="102869"/>
                  </a:lnTo>
                  <a:lnTo>
                    <a:pt x="351282" y="205739"/>
                  </a:lnTo>
                  <a:lnTo>
                    <a:pt x="351282" y="154304"/>
                  </a:lnTo>
                  <a:lnTo>
                    <a:pt x="0" y="154304"/>
                  </a:lnTo>
                  <a:lnTo>
                    <a:pt x="0" y="51434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Solution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17614" y="2178176"/>
          <a:ext cx="6213475" cy="4482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0985"/>
                <a:gridCol w="1530985"/>
                <a:gridCol w="1530984"/>
                <a:gridCol w="1530985"/>
              </a:tblGrid>
              <a:tr h="7385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u="sng" spc="-2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/>
                          <a:cs typeface="Times New Roman" panose="02020603050405020304"/>
                        </a:rPr>
                        <a:t>SRNO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SNAME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CREDIT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560070" marR="170815" indent="-3829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DEPT_NA </a:t>
                      </a:r>
                      <a:r>
                        <a:rPr sz="2000" b="1" spc="-25" dirty="0">
                          <a:latin typeface="Times New Roman" panose="02020603050405020304"/>
                          <a:cs typeface="Times New Roman" panose="02020603050405020304"/>
                        </a:rPr>
                        <a:t>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Rahul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Jitendra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Jagdish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Payal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Ankur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9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CIVIL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Akash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ECE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Vansh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CIVIL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Tanuj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6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71524" y="1422018"/>
            <a:ext cx="16421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STUDENT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40706" y="1422018"/>
            <a:ext cx="2357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DEPARTMENT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060818" y="2178176"/>
          <a:ext cx="4850130" cy="2590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6865"/>
                <a:gridCol w="1586865"/>
                <a:gridCol w="1586865"/>
              </a:tblGrid>
              <a:tr h="700405">
                <a:tc>
                  <a:txBody>
                    <a:bodyPr/>
                    <a:lstStyle/>
                    <a:p>
                      <a:pPr marL="589280" marR="197485" indent="-38290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DEPT_NA </a:t>
                      </a:r>
                      <a:r>
                        <a:rPr sz="2000" b="1" spc="-25" dirty="0">
                          <a:latin typeface="Times New Roman" panose="02020603050405020304"/>
                          <a:cs typeface="Times New Roman" panose="02020603050405020304"/>
                        </a:rPr>
                        <a:t>ME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BUILDING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b="1" spc="-10" dirty="0">
                          <a:latin typeface="Times New Roman" panose="02020603050405020304"/>
                          <a:cs typeface="Times New Roman" panose="02020603050405020304"/>
                        </a:rPr>
                        <a:t>ROOM_NO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724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CSE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301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724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201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72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CIVIL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110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7244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ECE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B1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115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Advantages</a:t>
            </a:r>
            <a:r>
              <a:rPr spc="-95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spc="-10" dirty="0"/>
              <a:t>Normalization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0136" y="1188211"/>
            <a:ext cx="9003665" cy="3245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advantages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normalization: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60350" indent="-250825">
              <a:lnSpc>
                <a:spcPct val="100000"/>
              </a:lnSpc>
              <a:buSzPct val="96000"/>
              <a:buAutoNum type="arabicPeriod"/>
              <a:tabLst>
                <a:tab pos="260350" algn="l"/>
              </a:tabLst>
            </a:pPr>
            <a:r>
              <a:rPr sz="2600" spc="-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reduce</a:t>
            </a:r>
            <a:r>
              <a:rPr sz="26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redundancy</a:t>
            </a:r>
            <a:r>
              <a:rPr sz="2600" spc="-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6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table.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336550" indent="-323850">
              <a:lnSpc>
                <a:spcPct val="100000"/>
              </a:lnSpc>
              <a:spcBef>
                <a:spcPts val="685"/>
              </a:spcBef>
              <a:buSzPct val="96000"/>
              <a:buAutoNum type="arabicPeriod"/>
              <a:tabLst>
                <a:tab pos="336550" algn="l"/>
              </a:tabLst>
            </a:pP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save</a:t>
            </a:r>
            <a:r>
              <a:rPr sz="2600" spc="-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memory</a:t>
            </a:r>
            <a:r>
              <a:rPr sz="2600" spc="-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space</a:t>
            </a:r>
            <a:r>
              <a:rPr sz="26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600" spc="-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compact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form.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336550" indent="-323850">
              <a:lnSpc>
                <a:spcPct val="100000"/>
              </a:lnSpc>
              <a:spcBef>
                <a:spcPts val="695"/>
              </a:spcBef>
              <a:buSzPct val="96000"/>
              <a:buAutoNum type="arabicPeriod"/>
              <a:tabLst>
                <a:tab pos="336550" algn="l"/>
              </a:tabLst>
            </a:pP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4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remove</a:t>
            </a:r>
            <a:r>
              <a:rPr sz="26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Insert,</a:t>
            </a:r>
            <a:r>
              <a:rPr sz="26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6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4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anomalies.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342900" indent="-330200">
              <a:lnSpc>
                <a:spcPct val="100000"/>
              </a:lnSpc>
              <a:spcBef>
                <a:spcPts val="685"/>
              </a:spcBef>
              <a:buSzPct val="96000"/>
              <a:buAutoNum type="arabicPeriod"/>
              <a:tabLst>
                <a:tab pos="342900" algn="l"/>
              </a:tabLst>
            </a:pP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Normalization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minimizes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values.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342900" indent="-330200">
              <a:lnSpc>
                <a:spcPct val="100000"/>
              </a:lnSpc>
              <a:spcBef>
                <a:spcPts val="685"/>
              </a:spcBef>
              <a:buSzPct val="96000"/>
              <a:buAutoNum type="arabicPeriod"/>
              <a:tabLst>
                <a:tab pos="342900" algn="l"/>
              </a:tabLst>
            </a:pP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normalization,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simple</a:t>
            </a:r>
            <a:r>
              <a:rPr sz="2600" spc="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queries.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0136" y="4495927"/>
            <a:ext cx="70421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8950" algn="l"/>
              </a:tabLst>
            </a:pP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6.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7169" y="4495927"/>
            <a:ext cx="1041019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1645" algn="l"/>
                <a:tab pos="1976755" algn="l"/>
                <a:tab pos="2589530" algn="l"/>
                <a:tab pos="3601720" algn="l"/>
                <a:tab pos="4839335" algn="l"/>
                <a:tab pos="6613525" algn="l"/>
                <a:tab pos="8463915" algn="l"/>
                <a:tab pos="9901555" algn="l"/>
              </a:tabLst>
            </a:pP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important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OLTP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(Online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Processing).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However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De-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0136" y="4766693"/>
            <a:ext cx="8232775" cy="99186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normalization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supports</a:t>
            </a:r>
            <a:r>
              <a:rPr sz="26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OLAP</a:t>
            </a:r>
            <a:r>
              <a:rPr sz="2600" spc="-1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(Online</a:t>
            </a:r>
            <a:r>
              <a:rPr sz="2600" spc="-17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Analytical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Processing).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7.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simplifies</a:t>
            </a:r>
            <a:r>
              <a:rPr sz="2600" spc="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6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structure.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0136" y="5819038"/>
            <a:ext cx="11316970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55"/>
              </a:spcBef>
              <a:tabLst>
                <a:tab pos="482600" algn="l"/>
                <a:tab pos="2109470" algn="l"/>
                <a:tab pos="3249930" algn="l"/>
                <a:tab pos="3950970" algn="l"/>
                <a:tab pos="5236210" algn="l"/>
                <a:tab pos="6465570" algn="l"/>
                <a:tab pos="7204075" algn="l"/>
                <a:tab pos="7738745" algn="l"/>
                <a:tab pos="8692515" algn="l"/>
                <a:tab pos="9520555" algn="l"/>
                <a:tab pos="10899775" algn="l"/>
              </a:tabLst>
            </a:pP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8.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Searching,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sorting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creating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indexes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faster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applying</a:t>
            </a:r>
            <a:r>
              <a:rPr sz="26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normalization.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035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Korth,</a:t>
            </a:r>
            <a:r>
              <a:rPr sz="3200" spc="40" dirty="0"/>
              <a:t> </a:t>
            </a:r>
            <a:r>
              <a:rPr sz="3200" dirty="0"/>
              <a:t>Silbertz</a:t>
            </a:r>
            <a:r>
              <a:rPr sz="3200" spc="55" dirty="0"/>
              <a:t> </a:t>
            </a:r>
            <a:r>
              <a:rPr sz="3200" dirty="0"/>
              <a:t>and</a:t>
            </a:r>
            <a:r>
              <a:rPr sz="3200" spc="45" dirty="0"/>
              <a:t> </a:t>
            </a:r>
            <a:r>
              <a:rPr sz="3200" dirty="0"/>
              <a:t>Sudarshan</a:t>
            </a:r>
            <a:r>
              <a:rPr sz="3200" spc="50" dirty="0"/>
              <a:t> </a:t>
            </a:r>
            <a:r>
              <a:rPr sz="3200" dirty="0"/>
              <a:t>(1998),</a:t>
            </a:r>
            <a:r>
              <a:rPr sz="3200" spc="45" dirty="0"/>
              <a:t> </a:t>
            </a:r>
            <a:r>
              <a:rPr sz="3200" dirty="0"/>
              <a:t>“Database</a:t>
            </a:r>
            <a:r>
              <a:rPr sz="3200" spc="35" dirty="0"/>
              <a:t> </a:t>
            </a:r>
            <a:r>
              <a:rPr sz="3200" dirty="0"/>
              <a:t>Concepts”,</a:t>
            </a:r>
            <a:r>
              <a:rPr sz="3200" spc="40" dirty="0"/>
              <a:t> </a:t>
            </a:r>
            <a:r>
              <a:rPr sz="3200" spc="-25" dirty="0"/>
              <a:t>4th </a:t>
            </a:r>
            <a:r>
              <a:rPr sz="3200" spc="-25" dirty="0"/>
              <a:t>	</a:t>
            </a:r>
            <a:r>
              <a:rPr sz="3200" dirty="0"/>
              <a:t>Edition,</a:t>
            </a:r>
            <a:r>
              <a:rPr sz="3200" spc="-80" dirty="0"/>
              <a:t> </a:t>
            </a:r>
            <a:r>
              <a:rPr sz="3200" spc="-20" dirty="0"/>
              <a:t>TMH.</a:t>
            </a:r>
            <a:endParaRPr sz="3200"/>
          </a:p>
          <a:p>
            <a:pPr marL="261620" marR="6350" indent="-22860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  <a:tab pos="1838960" algn="l"/>
                <a:tab pos="2740025" algn="l"/>
                <a:tab pos="4409440" algn="l"/>
                <a:tab pos="5906135" algn="l"/>
                <a:tab pos="8681085" algn="l"/>
                <a:tab pos="9332595" algn="l"/>
              </a:tabLst>
            </a:pPr>
            <a:r>
              <a:rPr sz="3200" spc="-10" dirty="0"/>
              <a:t>Elmasri</a:t>
            </a:r>
            <a:r>
              <a:rPr sz="3200" dirty="0"/>
              <a:t>	</a:t>
            </a:r>
            <a:r>
              <a:rPr sz="3200" spc="-25" dirty="0"/>
              <a:t>and</a:t>
            </a:r>
            <a:r>
              <a:rPr sz="3200" dirty="0"/>
              <a:t>	</a:t>
            </a:r>
            <a:r>
              <a:rPr sz="3200" spc="-10" dirty="0"/>
              <a:t>Navathe</a:t>
            </a:r>
            <a:r>
              <a:rPr sz="3200" dirty="0"/>
              <a:t>	</a:t>
            </a:r>
            <a:r>
              <a:rPr sz="3200" spc="-10" dirty="0"/>
              <a:t>(2010),</a:t>
            </a:r>
            <a:r>
              <a:rPr sz="3200" dirty="0"/>
              <a:t>	</a:t>
            </a:r>
            <a:r>
              <a:rPr sz="3200" spc="-10" dirty="0"/>
              <a:t>“Fundamentals</a:t>
            </a:r>
            <a:r>
              <a:rPr sz="3200" dirty="0"/>
              <a:t>	</a:t>
            </a:r>
            <a:r>
              <a:rPr sz="3200" spc="-25" dirty="0"/>
              <a:t>of</a:t>
            </a:r>
            <a:r>
              <a:rPr sz="3200" dirty="0"/>
              <a:t>	</a:t>
            </a:r>
            <a:r>
              <a:rPr sz="3200" spc="-10" dirty="0"/>
              <a:t>Database </a:t>
            </a:r>
            <a:r>
              <a:rPr sz="3200" dirty="0"/>
              <a:t>Systems”,</a:t>
            </a:r>
            <a:r>
              <a:rPr sz="3200" spc="-25" dirty="0"/>
              <a:t> </a:t>
            </a:r>
            <a:r>
              <a:rPr sz="3200" dirty="0"/>
              <a:t>5th</a:t>
            </a:r>
            <a:r>
              <a:rPr sz="3200" spc="-25" dirty="0"/>
              <a:t> </a:t>
            </a:r>
            <a:r>
              <a:rPr sz="3200" dirty="0"/>
              <a:t>Edition,</a:t>
            </a:r>
            <a:r>
              <a:rPr sz="3200" spc="-200" dirty="0"/>
              <a:t> </a:t>
            </a:r>
            <a:r>
              <a:rPr sz="3200" dirty="0"/>
              <a:t>Addision</a:t>
            </a:r>
            <a:r>
              <a:rPr sz="3200" spc="-90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Date</a:t>
            </a:r>
            <a:r>
              <a:rPr sz="3200" spc="310" dirty="0"/>
              <a:t> </a:t>
            </a:r>
            <a:r>
              <a:rPr sz="3200" dirty="0"/>
              <a:t>C</a:t>
            </a:r>
            <a:r>
              <a:rPr sz="3200" spc="290" dirty="0"/>
              <a:t> </a:t>
            </a:r>
            <a:r>
              <a:rPr sz="3200" dirty="0"/>
              <a:t>J,”</a:t>
            </a:r>
            <a:r>
              <a:rPr sz="3200" spc="310" dirty="0"/>
              <a:t> </a:t>
            </a:r>
            <a:r>
              <a:rPr sz="3200" dirty="0"/>
              <a:t>An</a:t>
            </a:r>
            <a:r>
              <a:rPr sz="3200" spc="300" dirty="0"/>
              <a:t> </a:t>
            </a:r>
            <a:r>
              <a:rPr sz="3200" dirty="0"/>
              <a:t>Introduction</a:t>
            </a:r>
            <a:r>
              <a:rPr sz="3200" spc="295" dirty="0"/>
              <a:t> </a:t>
            </a:r>
            <a:r>
              <a:rPr sz="3200" dirty="0"/>
              <a:t>to</a:t>
            </a:r>
            <a:r>
              <a:rPr sz="3200" spc="300" dirty="0"/>
              <a:t> </a:t>
            </a:r>
            <a:r>
              <a:rPr sz="3200" dirty="0"/>
              <a:t>Database</a:t>
            </a:r>
            <a:r>
              <a:rPr sz="3200" spc="315" dirty="0"/>
              <a:t> </a:t>
            </a:r>
            <a:r>
              <a:rPr sz="3200" dirty="0"/>
              <a:t>Systems”,</a:t>
            </a:r>
            <a:r>
              <a:rPr sz="3200" spc="305" dirty="0"/>
              <a:t> </a:t>
            </a:r>
            <a:r>
              <a:rPr sz="3200" dirty="0"/>
              <a:t>8th</a:t>
            </a:r>
            <a:r>
              <a:rPr sz="3200" spc="295" dirty="0"/>
              <a:t> </a:t>
            </a:r>
            <a:r>
              <a:rPr sz="3200" spc="-10" dirty="0"/>
              <a:t>Edition, </a:t>
            </a:r>
            <a:r>
              <a:rPr sz="3200" spc="-10" dirty="0"/>
              <a:t>	</a:t>
            </a:r>
            <a:r>
              <a:rPr sz="3200" dirty="0"/>
              <a:t>Addision</a:t>
            </a:r>
            <a:r>
              <a:rPr sz="3200" spc="-80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62255" algn="l"/>
                <a:tab pos="1000760" algn="l"/>
                <a:tab pos="2307590" algn="l"/>
                <a:tab pos="3702050" algn="l"/>
                <a:tab pos="5126990" algn="l"/>
                <a:tab pos="6960870" algn="l"/>
                <a:tab pos="8404225" algn="l"/>
                <a:tab pos="10483215" algn="l"/>
              </a:tabLst>
            </a:pPr>
            <a:r>
              <a:rPr sz="3200" spc="-25" dirty="0"/>
              <a:t>M.</a:t>
            </a:r>
            <a:r>
              <a:rPr sz="3200" dirty="0"/>
              <a:t>	</a:t>
            </a:r>
            <a:r>
              <a:rPr sz="3200" spc="-20" dirty="0"/>
              <a:t>Tamer</a:t>
            </a:r>
            <a:r>
              <a:rPr sz="3200" dirty="0"/>
              <a:t>	</a:t>
            </a:r>
            <a:r>
              <a:rPr sz="3200" spc="-10" dirty="0"/>
              <a:t>Oezsu,</a:t>
            </a:r>
            <a:r>
              <a:rPr sz="3200" dirty="0"/>
              <a:t>	</a:t>
            </a:r>
            <a:r>
              <a:rPr sz="3200" spc="-10" dirty="0"/>
              <a:t>Patrick</a:t>
            </a:r>
            <a:r>
              <a:rPr sz="3200" dirty="0"/>
              <a:t>	</a:t>
            </a:r>
            <a:r>
              <a:rPr sz="3200" spc="-10" dirty="0"/>
              <a:t>Valduriez</a:t>
            </a:r>
            <a:r>
              <a:rPr sz="3200" dirty="0"/>
              <a:t>	</a:t>
            </a:r>
            <a:r>
              <a:rPr sz="3200" spc="-10" dirty="0"/>
              <a:t>(2011).</a:t>
            </a:r>
            <a:r>
              <a:rPr sz="3200" dirty="0"/>
              <a:t>	</a:t>
            </a:r>
            <a:r>
              <a:rPr sz="3200" spc="-10" dirty="0"/>
              <a:t>“Principles</a:t>
            </a:r>
            <a:r>
              <a:rPr sz="3200" dirty="0"/>
              <a:t>	</a:t>
            </a:r>
            <a:r>
              <a:rPr sz="3200" spc="-25" dirty="0"/>
              <a:t>of </a:t>
            </a:r>
            <a:r>
              <a:rPr sz="3200" spc="-25" dirty="0"/>
              <a:t>	</a:t>
            </a:r>
            <a:r>
              <a:rPr sz="3200" dirty="0"/>
              <a:t>Distributed</a:t>
            </a:r>
            <a:r>
              <a:rPr sz="3200" spc="-45" dirty="0"/>
              <a:t> </a:t>
            </a:r>
            <a:r>
              <a:rPr sz="3200" dirty="0"/>
              <a:t>Database</a:t>
            </a:r>
            <a:r>
              <a:rPr sz="3200" spc="-35" dirty="0"/>
              <a:t> </a:t>
            </a:r>
            <a:r>
              <a:rPr sz="3200" dirty="0"/>
              <a:t>Systems”,</a:t>
            </a:r>
            <a:r>
              <a:rPr sz="3200" spc="-35" dirty="0"/>
              <a:t> </a:t>
            </a:r>
            <a:r>
              <a:rPr sz="3200" dirty="0"/>
              <a:t>2nd</a:t>
            </a:r>
            <a:r>
              <a:rPr sz="3200" spc="-40" dirty="0"/>
              <a:t> </a:t>
            </a:r>
            <a:r>
              <a:rPr sz="3200" dirty="0"/>
              <a:t>Edition,</a:t>
            </a:r>
            <a:r>
              <a:rPr sz="3200" spc="-45" dirty="0"/>
              <a:t> </a:t>
            </a:r>
            <a:r>
              <a:rPr sz="3200" dirty="0"/>
              <a:t>Prentice</a:t>
            </a:r>
            <a:r>
              <a:rPr sz="3200" spc="-35" dirty="0"/>
              <a:t> </a:t>
            </a:r>
            <a:r>
              <a:rPr sz="3200" spc="-10" dirty="0"/>
              <a:t>Hall.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165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/>
              <a:t>Database</a:t>
            </a:r>
            <a:r>
              <a:rPr spc="-140" dirty="0"/>
              <a:t> </a:t>
            </a:r>
            <a:r>
              <a:rPr dirty="0"/>
              <a:t>Management</a:t>
            </a:r>
            <a:r>
              <a:rPr spc="-135" dirty="0"/>
              <a:t> </a:t>
            </a:r>
            <a:r>
              <a:rPr dirty="0"/>
              <a:t>Systems</a:t>
            </a:r>
            <a:r>
              <a:rPr spc="-135" dirty="0"/>
              <a:t> </a:t>
            </a:r>
            <a:r>
              <a:rPr spc="-10" dirty="0"/>
              <a:t>(BCSC-0003)</a:t>
            </a:r>
            <a:endParaRPr spc="-10" dirty="0"/>
          </a:p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4800" spc="-35" dirty="0"/>
              <a:t>Topic:</a:t>
            </a:r>
            <a:r>
              <a:rPr sz="4800" spc="-250" dirty="0"/>
              <a:t> </a:t>
            </a:r>
            <a:r>
              <a:rPr sz="4800" spc="-10" dirty="0">
                <a:solidFill>
                  <a:srgbClr val="FF0000"/>
                </a:solidFill>
              </a:rPr>
              <a:t>Normalization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725"/>
              </a:spcBef>
            </a:pPr>
            <a:r>
              <a:rPr sz="2800" b="1" spc="-114" dirty="0">
                <a:latin typeface="Arial" panose="020B0604020202020204"/>
                <a:cs typeface="Arial" panose="020B0604020202020204"/>
              </a:rPr>
              <a:t>Nikhil</a:t>
            </a:r>
            <a:r>
              <a:rPr sz="28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Govil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85188" y="3328415"/>
            <a:ext cx="8387080" cy="2468880"/>
            <a:chOff x="1885188" y="3328415"/>
            <a:chExt cx="8387080" cy="24688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6800" y="3337559"/>
              <a:ext cx="8265815" cy="24505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89760" y="3332987"/>
              <a:ext cx="8377555" cy="2459990"/>
            </a:xfrm>
            <a:custGeom>
              <a:avLst/>
              <a:gdLst/>
              <a:ahLst/>
              <a:cxnLst/>
              <a:rect l="l" t="t" r="r" b="b"/>
              <a:pathLst>
                <a:path w="8377555" h="2459990">
                  <a:moveTo>
                    <a:pt x="0" y="2459736"/>
                  </a:moveTo>
                  <a:lnTo>
                    <a:pt x="8377428" y="2459736"/>
                  </a:lnTo>
                  <a:lnTo>
                    <a:pt x="8377428" y="0"/>
                  </a:lnTo>
                  <a:lnTo>
                    <a:pt x="0" y="0"/>
                  </a:lnTo>
                  <a:lnTo>
                    <a:pt x="0" y="24597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Normalization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435735"/>
            <a:ext cx="10746740" cy="403415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715" indent="-227330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Normalization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design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technique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reduces</a:t>
            </a:r>
            <a:r>
              <a:rPr sz="2800" spc="4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redundancy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eliminates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undesirable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characteristics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800" spc="1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Insertion,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Deletion</a:t>
            </a:r>
            <a:r>
              <a:rPr sz="28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Anomalies.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2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Normalization</a:t>
            </a:r>
            <a:r>
              <a:rPr sz="28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rules</a:t>
            </a:r>
            <a:r>
              <a:rPr sz="28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divides</a:t>
            </a:r>
            <a:r>
              <a:rPr sz="280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larger</a:t>
            </a:r>
            <a:r>
              <a:rPr sz="28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8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80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smaller</a:t>
            </a:r>
            <a:r>
              <a:rPr sz="28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80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links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them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relationships.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2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 algn="just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purpose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Normalization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SQL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eliminate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redundant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(repetitive)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ensure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logically.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58060" y="3049269"/>
            <a:ext cx="774445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none" dirty="0"/>
              <a:t>Difference</a:t>
            </a:r>
            <a:r>
              <a:rPr sz="2800" u="none" spc="-60" dirty="0"/>
              <a:t> </a:t>
            </a:r>
            <a:r>
              <a:rPr sz="2800" u="none" dirty="0"/>
              <a:t>between</a:t>
            </a:r>
            <a:r>
              <a:rPr sz="2800" u="none" spc="-25" dirty="0"/>
              <a:t> </a:t>
            </a:r>
            <a:r>
              <a:rPr sz="2800" u="none" dirty="0"/>
              <a:t>Schema</a:t>
            </a:r>
            <a:r>
              <a:rPr sz="2800" u="none" spc="-70" dirty="0"/>
              <a:t> </a:t>
            </a:r>
            <a:r>
              <a:rPr sz="2800" u="none" dirty="0"/>
              <a:t>and</a:t>
            </a:r>
            <a:r>
              <a:rPr sz="2800" u="none" spc="-70" dirty="0"/>
              <a:t> </a:t>
            </a:r>
            <a:r>
              <a:rPr sz="2800" u="none" dirty="0"/>
              <a:t>Instance</a:t>
            </a:r>
            <a:r>
              <a:rPr sz="2800" u="none" spc="-70" dirty="0"/>
              <a:t> </a:t>
            </a:r>
            <a:r>
              <a:rPr sz="2800" u="none" dirty="0"/>
              <a:t>in</a:t>
            </a:r>
            <a:r>
              <a:rPr sz="2800" u="none" spc="-60" dirty="0"/>
              <a:t> </a:t>
            </a:r>
            <a:r>
              <a:rPr sz="2800" u="none" spc="-20" dirty="0"/>
              <a:t>DBMS</a:t>
            </a:r>
            <a:endParaRPr sz="280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Types</a:t>
            </a:r>
            <a:r>
              <a:rPr spc="-120" dirty="0"/>
              <a:t> </a:t>
            </a:r>
            <a:r>
              <a:rPr dirty="0"/>
              <a:t>of</a:t>
            </a:r>
            <a:r>
              <a:rPr spc="-135" dirty="0"/>
              <a:t> </a:t>
            </a:r>
            <a:r>
              <a:rPr dirty="0"/>
              <a:t>Normal</a:t>
            </a:r>
            <a:r>
              <a:rPr spc="-125" dirty="0"/>
              <a:t> </a:t>
            </a:r>
            <a:r>
              <a:rPr spc="-20" dirty="0"/>
              <a:t>Form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435735"/>
            <a:ext cx="6023610" cy="454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list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Forms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6465" indent="-913765">
              <a:lnSpc>
                <a:spcPct val="100000"/>
              </a:lnSpc>
              <a:buChar char="•"/>
              <a:tabLst>
                <a:tab pos="9264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1NF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(First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Form)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6465" indent="-913765">
              <a:lnSpc>
                <a:spcPct val="100000"/>
              </a:lnSpc>
              <a:spcBef>
                <a:spcPts val="665"/>
              </a:spcBef>
              <a:buChar char="•"/>
              <a:tabLst>
                <a:tab pos="9264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2NF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(Second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Form)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6465" indent="-913765">
              <a:lnSpc>
                <a:spcPct val="100000"/>
              </a:lnSpc>
              <a:spcBef>
                <a:spcPts val="670"/>
              </a:spcBef>
              <a:buChar char="•"/>
              <a:tabLst>
                <a:tab pos="9264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3NF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(Third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Form)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6465" indent="-913765">
              <a:lnSpc>
                <a:spcPct val="100000"/>
              </a:lnSpc>
              <a:spcBef>
                <a:spcPts val="660"/>
              </a:spcBef>
              <a:buChar char="•"/>
              <a:tabLst>
                <a:tab pos="9264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BCNF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(Boyce-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Codd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Form)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6465" indent="-913765">
              <a:lnSpc>
                <a:spcPct val="100000"/>
              </a:lnSpc>
              <a:spcBef>
                <a:spcPts val="665"/>
              </a:spcBef>
              <a:buChar char="•"/>
              <a:tabLst>
                <a:tab pos="9264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4NF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(Fourth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Form)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6465" indent="-913765">
              <a:lnSpc>
                <a:spcPct val="100000"/>
              </a:lnSpc>
              <a:spcBef>
                <a:spcPts val="670"/>
              </a:spcBef>
              <a:buChar char="•"/>
              <a:tabLst>
                <a:tab pos="9264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5NF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(Fifth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Form)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926465" indent="-913765">
              <a:lnSpc>
                <a:spcPct val="100000"/>
              </a:lnSpc>
              <a:spcBef>
                <a:spcPts val="660"/>
              </a:spcBef>
              <a:buChar char="•"/>
              <a:tabLst>
                <a:tab pos="9264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6NF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(Sixth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Form)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75" dirty="0"/>
              <a:t> </a:t>
            </a:r>
            <a:r>
              <a:rPr dirty="0"/>
              <a:t>Normal</a:t>
            </a:r>
            <a:r>
              <a:rPr spc="-70" dirty="0"/>
              <a:t> </a:t>
            </a:r>
            <a:r>
              <a:rPr dirty="0"/>
              <a:t>Form</a:t>
            </a:r>
            <a:r>
              <a:rPr spc="-85" dirty="0"/>
              <a:t> </a:t>
            </a:r>
            <a:r>
              <a:rPr spc="-10" dirty="0"/>
              <a:t>(1NF)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428114"/>
            <a:ext cx="10746740" cy="3655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1NF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atomic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value.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states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hold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values.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hold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single-valued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attribute.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46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1359535" algn="l"/>
                <a:tab pos="2883535" algn="l"/>
                <a:tab pos="4045585" algn="l"/>
                <a:tab pos="5956935" algn="l"/>
                <a:tab pos="6825615" algn="l"/>
                <a:tab pos="927608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disallows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multi-valued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attribute,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composite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attribute,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combinations.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75" dirty="0"/>
              <a:t> </a:t>
            </a:r>
            <a:r>
              <a:rPr dirty="0"/>
              <a:t>Normal</a:t>
            </a:r>
            <a:r>
              <a:rPr spc="-70" dirty="0"/>
              <a:t> </a:t>
            </a:r>
            <a:r>
              <a:rPr dirty="0"/>
              <a:t>Form</a:t>
            </a:r>
            <a:r>
              <a:rPr spc="-85" dirty="0"/>
              <a:t> </a:t>
            </a:r>
            <a:r>
              <a:rPr spc="-10" dirty="0"/>
              <a:t>(1NF)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103477"/>
            <a:ext cx="10744200" cy="253619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3200" b="1" i="1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  <a:tab pos="1795780" algn="l"/>
                <a:tab pos="4139565" algn="l"/>
                <a:tab pos="4586605" algn="l"/>
                <a:tab pos="5284470" algn="l"/>
                <a:tab pos="5775325" algn="l"/>
                <a:tab pos="6673850" algn="l"/>
                <a:tab pos="8140700" algn="l"/>
                <a:tab pos="8654415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1NF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multi-valued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EMP_PHONE.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510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09063" y="3865245"/>
          <a:ext cx="8216900" cy="2391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EMP_ID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EMP_NAME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984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EMP_PHONE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5976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STATE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2925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RAJESH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9500407832,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9088170884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TAMILNADU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6796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KISHORE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9510508668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KARNATAKA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4592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ALOK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8455661732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PUNJAB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3565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HEMANT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9759105522,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9414525254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GUJRAT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75" dirty="0"/>
              <a:t> </a:t>
            </a:r>
            <a:r>
              <a:rPr dirty="0"/>
              <a:t>Normal</a:t>
            </a:r>
            <a:r>
              <a:rPr spc="-70" dirty="0"/>
              <a:t> </a:t>
            </a:r>
            <a:r>
              <a:rPr dirty="0"/>
              <a:t>Form</a:t>
            </a:r>
            <a:r>
              <a:rPr spc="-85" dirty="0"/>
              <a:t> </a:t>
            </a:r>
            <a:r>
              <a:rPr spc="-10" dirty="0"/>
              <a:t>(1NF)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180591"/>
            <a:ext cx="1074674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decomposition</a:t>
            </a:r>
            <a:r>
              <a:rPr sz="32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1NF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been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shown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below: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94382" y="2660395"/>
          <a:ext cx="8495665" cy="3025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1850"/>
                <a:gridCol w="2101850"/>
                <a:gridCol w="2101850"/>
                <a:gridCol w="2101850"/>
              </a:tblGrid>
              <a:tr h="4495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EMP_ID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892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EMP_NAME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3147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EMP_PHONE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9342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STATE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4830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2925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RAJESH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9500407832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TAMILNADU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593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2925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RAJESH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9088170884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TAMILNADU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5593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6796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KISHORE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9510508668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KARNATAKA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0513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4592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ALOK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8455661732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PUNJAB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0513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3565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HEMANT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9759105522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GUJRAT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0513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3565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HEMANT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9414525254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GUJRAT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Second</a:t>
            </a:r>
            <a:r>
              <a:rPr spc="-95" dirty="0"/>
              <a:t> </a:t>
            </a:r>
            <a:r>
              <a:rPr dirty="0"/>
              <a:t>Normal</a:t>
            </a:r>
            <a:r>
              <a:rPr spc="-80" dirty="0"/>
              <a:t> </a:t>
            </a:r>
            <a:r>
              <a:rPr dirty="0"/>
              <a:t>Form</a:t>
            </a:r>
            <a:r>
              <a:rPr spc="-100" dirty="0"/>
              <a:t> </a:t>
            </a:r>
            <a:r>
              <a:rPr spc="-10" dirty="0"/>
              <a:t>(2NF)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102258"/>
            <a:ext cx="10746740" cy="3351529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29565" indent="-31686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295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2NF,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1NF.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Char char="•"/>
              <a:tabLst>
                <a:tab pos="241300" algn="l"/>
                <a:tab pos="329565" algn="l"/>
                <a:tab pos="777240" algn="l"/>
                <a:tab pos="1362710" algn="l"/>
                <a:tab pos="2501265" algn="l"/>
                <a:tab pos="3656965" algn="l"/>
                <a:tab pos="4591050" algn="l"/>
                <a:tab pos="5097145" algn="l"/>
                <a:tab pos="6414135" algn="l"/>
                <a:tab pos="7886700" algn="l"/>
                <a:tab pos="8470265" algn="l"/>
                <a:tab pos="9294495" algn="l"/>
              </a:tabLst>
            </a:pPr>
            <a:r>
              <a:rPr sz="2800" dirty="0">
                <a:latin typeface="Arial MT"/>
                <a:cs typeface="Arial MT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form,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fully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functional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dependent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key.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2800" b="1" i="1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020"/>
              </a:lnSpc>
              <a:spcBef>
                <a:spcPts val="104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Let's</a:t>
            </a:r>
            <a:r>
              <a:rPr sz="2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assume,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college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teachers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subjects</a:t>
            </a:r>
            <a:r>
              <a:rPr sz="2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teach.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college,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teacher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teach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subject.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TEACHER</a:t>
            </a:r>
            <a:r>
              <a:rPr sz="28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table: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00016" y="4150995"/>
          <a:ext cx="6369050" cy="237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07514"/>
                <a:gridCol w="2551430"/>
                <a:gridCol w="2020570"/>
              </a:tblGrid>
              <a:tr h="39751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TEACHER_ID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7626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SUBJECT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TEACHER_AGE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2529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Information</a:t>
                      </a:r>
                      <a:r>
                        <a:rPr sz="18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Technology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30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2529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Soft</a:t>
                      </a: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 Computing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30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6535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Data</a:t>
                      </a:r>
                      <a:r>
                        <a:rPr sz="18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Communication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45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3578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Soft</a:t>
                      </a: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 Computing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35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3578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Digital</a:t>
                      </a:r>
                      <a:r>
                        <a:rPr sz="18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Image</a:t>
                      </a: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Processing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35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Second</a:t>
            </a:r>
            <a:r>
              <a:rPr spc="-95" dirty="0"/>
              <a:t> </a:t>
            </a:r>
            <a:r>
              <a:rPr dirty="0"/>
              <a:t>Normal</a:t>
            </a:r>
            <a:r>
              <a:rPr spc="-80" dirty="0"/>
              <a:t> </a:t>
            </a:r>
            <a:r>
              <a:rPr dirty="0"/>
              <a:t>Form</a:t>
            </a:r>
            <a:r>
              <a:rPr spc="-100" dirty="0"/>
              <a:t> </a:t>
            </a:r>
            <a:r>
              <a:rPr spc="-10" dirty="0"/>
              <a:t>(2NF)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188211"/>
            <a:ext cx="10747375" cy="23691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080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prime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TEACHER_AGE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dependent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TEACHER_ID.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That's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why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violates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2NF.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convert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2NF,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decompose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5499100" algn="l"/>
              </a:tabLst>
            </a:pP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TEACHER_DETAIL</a:t>
            </a:r>
            <a:r>
              <a:rPr sz="28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TEACHER_SUBJECT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Table: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13932" y="4099433"/>
          <a:ext cx="4436745" cy="237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2755"/>
                <a:gridCol w="2625724"/>
              </a:tblGrid>
              <a:tr h="39751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TEACHER_ID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80010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SUBJECT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2529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Information</a:t>
                      </a:r>
                      <a:r>
                        <a:rPr sz="1800" spc="-5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Technology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2529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Soft</a:t>
                      </a: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 Computing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6535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Data</a:t>
                      </a:r>
                      <a:r>
                        <a:rPr sz="1800" spc="-3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Communication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3578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Soft</a:t>
                      </a: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 Computing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3578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Digital</a:t>
                      </a:r>
                      <a:r>
                        <a:rPr sz="18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Image</a:t>
                      </a: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Processing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94689" y="4099433"/>
          <a:ext cx="3743960" cy="1569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22120"/>
                <a:gridCol w="1931670"/>
              </a:tblGrid>
              <a:tr h="3975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TEACHER_ID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TEACHER_AGE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2529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30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6535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45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3578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35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Third</a:t>
            </a:r>
            <a:r>
              <a:rPr spc="-95" dirty="0"/>
              <a:t> </a:t>
            </a:r>
            <a:r>
              <a:rPr dirty="0"/>
              <a:t>Normal</a:t>
            </a:r>
            <a:r>
              <a:rPr spc="-75" dirty="0"/>
              <a:t> </a:t>
            </a:r>
            <a:r>
              <a:rPr dirty="0"/>
              <a:t>Form</a:t>
            </a:r>
            <a:r>
              <a:rPr spc="-90" dirty="0"/>
              <a:t> </a:t>
            </a:r>
            <a:r>
              <a:rPr spc="-10" dirty="0"/>
              <a:t>(3NF)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940" y="1229360"/>
            <a:ext cx="11229975" cy="52927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080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3NF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2NF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transitive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partial 	dependency.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02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3NF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reduce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duplication.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achieve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integrity.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transitive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prime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attributes,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third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form.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6985">
              <a:lnSpc>
                <a:spcPts val="3020"/>
              </a:lnSpc>
              <a:tabLst>
                <a:tab pos="1637030" algn="l"/>
                <a:tab pos="2025650" algn="l"/>
                <a:tab pos="2454275" algn="l"/>
                <a:tab pos="3279140" algn="l"/>
                <a:tab pos="4438650" algn="l"/>
                <a:tab pos="5281930" algn="l"/>
                <a:tab pos="5652135" algn="l"/>
                <a:tab pos="6000750" algn="l"/>
                <a:tab pos="6924675" algn="l"/>
                <a:tab pos="7331075" algn="l"/>
                <a:tab pos="8133715" algn="l"/>
                <a:tab pos="8797925" algn="l"/>
                <a:tab pos="9246235" algn="l"/>
                <a:tab pos="9831705" algn="l"/>
              </a:tabLst>
            </a:pP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3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third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least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following 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conditions</a:t>
            </a:r>
            <a:r>
              <a:rPr sz="28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8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trivial</a:t>
            </a:r>
            <a:r>
              <a:rPr sz="28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function</a:t>
            </a:r>
            <a:r>
              <a:rPr sz="28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800" spc="-6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8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-1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7030" indent="-354330">
              <a:lnSpc>
                <a:spcPct val="100000"/>
              </a:lnSpc>
              <a:buAutoNum type="arabicPeriod"/>
              <a:tabLst>
                <a:tab pos="36703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800" spc="-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28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key.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354965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800" spc="-1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prime</a:t>
            </a:r>
            <a:r>
              <a:rPr sz="28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attribute,</a:t>
            </a:r>
            <a:r>
              <a:rPr sz="28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i.e.,</a:t>
            </a:r>
            <a:r>
              <a:rPr sz="28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element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800" spc="-1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part</a:t>
            </a:r>
            <a:r>
              <a:rPr sz="28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candidate</a:t>
            </a:r>
            <a:r>
              <a:rPr sz="28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Third</a:t>
            </a:r>
            <a:r>
              <a:rPr spc="-95" dirty="0"/>
              <a:t> </a:t>
            </a:r>
            <a:r>
              <a:rPr dirty="0"/>
              <a:t>Normal</a:t>
            </a:r>
            <a:r>
              <a:rPr spc="-75" dirty="0"/>
              <a:t> </a:t>
            </a:r>
            <a:r>
              <a:rPr dirty="0"/>
              <a:t>Form</a:t>
            </a:r>
            <a:r>
              <a:rPr spc="-90" dirty="0"/>
              <a:t> </a:t>
            </a:r>
            <a:r>
              <a:rPr spc="-10" dirty="0"/>
              <a:t>(3NF)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195832"/>
            <a:ext cx="3623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EMPLOYEE_DETAIL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table: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567" y="3606339"/>
            <a:ext cx="10745470" cy="296545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240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40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4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above: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715"/>
              </a:spcBef>
            </a:pP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{EMP_ID},</a:t>
            </a:r>
            <a:r>
              <a:rPr sz="2400" spc="-9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{EMP_ID,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EMP_NAME},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{EMP_ID,</a:t>
            </a:r>
            <a:r>
              <a:rPr sz="2400" spc="-8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EMP_NAME,</a:t>
            </a:r>
            <a:r>
              <a:rPr sz="2400" spc="-8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EMP_ZIP}....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400" spc="-9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on.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Candidate</a:t>
            </a:r>
            <a:r>
              <a:rPr sz="24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key:</a:t>
            </a:r>
            <a:r>
              <a:rPr sz="24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{EMP_ID}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prime</a:t>
            </a:r>
            <a:r>
              <a:rPr sz="24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attributes:</a:t>
            </a:r>
            <a:r>
              <a:rPr sz="2400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2400" spc="-3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4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2400" spc="-4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except</a:t>
            </a:r>
            <a:r>
              <a:rPr sz="24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EMP_ID are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non-prime.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2590"/>
              </a:lnSpc>
              <a:spcBef>
                <a:spcPts val="1040"/>
              </a:spcBef>
            </a:pP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Here,</a:t>
            </a:r>
            <a:r>
              <a:rPr sz="2400" spc="18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EMP_STATE</a:t>
            </a:r>
            <a:r>
              <a:rPr sz="2400" spc="17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2400" spc="19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EMP_CITY</a:t>
            </a:r>
            <a:r>
              <a:rPr sz="2400" spc="1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dependent</a:t>
            </a:r>
            <a:r>
              <a:rPr sz="2400" spc="17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17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EMP_ZIP</a:t>
            </a:r>
            <a:r>
              <a:rPr sz="2400" spc="9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18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EMP_ZIP</a:t>
            </a:r>
            <a:r>
              <a:rPr sz="2400" spc="1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dependent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2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EMP_ID.</a:t>
            </a:r>
            <a:r>
              <a:rPr sz="2400" spc="2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2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prime</a:t>
            </a:r>
            <a:r>
              <a:rPr sz="2400" spc="2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2400" spc="2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(EMP_STATE,</a:t>
            </a:r>
            <a:r>
              <a:rPr sz="2400" spc="204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EMP_CITY)</a:t>
            </a:r>
            <a:r>
              <a:rPr sz="2400" spc="2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transitively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dependent</a:t>
            </a:r>
            <a:r>
              <a:rPr sz="24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4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24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4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(EMP_ID).</a:t>
            </a:r>
            <a:r>
              <a:rPr sz="24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violates</a:t>
            </a:r>
            <a:r>
              <a:rPr sz="2400" spc="-4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rule</a:t>
            </a:r>
            <a:r>
              <a:rPr sz="24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third</a:t>
            </a:r>
            <a:r>
              <a:rPr sz="24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4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form.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8784" y="1420367"/>
            <a:ext cx="6239256" cy="2491739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Third</a:t>
            </a:r>
            <a:r>
              <a:rPr spc="-95" dirty="0"/>
              <a:t> </a:t>
            </a:r>
            <a:r>
              <a:rPr dirty="0"/>
              <a:t>Normal</a:t>
            </a:r>
            <a:r>
              <a:rPr spc="-75" dirty="0"/>
              <a:t> </a:t>
            </a:r>
            <a:r>
              <a:rPr dirty="0"/>
              <a:t>Form</a:t>
            </a:r>
            <a:r>
              <a:rPr spc="-90" dirty="0"/>
              <a:t> </a:t>
            </a:r>
            <a:r>
              <a:rPr spc="-10" dirty="0"/>
              <a:t>(3NF)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195832"/>
            <a:ext cx="10746105" cy="1551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30" indent="-227330">
              <a:lnSpc>
                <a:spcPts val="2735"/>
              </a:lnSpc>
              <a:spcBef>
                <a:spcPts val="100"/>
              </a:spcBef>
              <a:buFont typeface="Arial MT"/>
              <a:buChar char="•"/>
              <a:tabLst>
                <a:tab pos="239395" algn="l"/>
                <a:tab pos="1166495" algn="l"/>
                <a:tab pos="1884680" algn="l"/>
                <a:tab pos="2433955" algn="l"/>
                <a:tab pos="3201035" algn="l"/>
                <a:tab pos="3632200" algn="l"/>
                <a:tab pos="4499610" algn="l"/>
                <a:tab pos="5064760" algn="l"/>
                <a:tab pos="6737350" algn="l"/>
                <a:tab pos="7371080" algn="l"/>
                <a:tab pos="9232265" algn="l"/>
                <a:tab pos="9660255" algn="l"/>
                <a:tab pos="10227945" algn="l"/>
              </a:tabLst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That's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why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move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EMP_CITY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EMP_STATE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new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1300">
              <a:lnSpc>
                <a:spcPts val="2735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&lt;EMPLOYEE_ZIP&gt;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EMP_ZIP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key.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00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24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table: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567" y="4180458"/>
            <a:ext cx="307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EMPLOYEE_ZIP</a:t>
            </a:r>
            <a:r>
              <a:rPr sz="2400" spc="-1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Table: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8896" y="2080260"/>
            <a:ext cx="7098119" cy="206349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87259" y="4395215"/>
            <a:ext cx="7028796" cy="2205228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Boyce-</a:t>
            </a:r>
            <a:r>
              <a:rPr dirty="0"/>
              <a:t>Codd</a:t>
            </a:r>
            <a:r>
              <a:rPr spc="-70" dirty="0"/>
              <a:t> </a:t>
            </a:r>
            <a:r>
              <a:rPr dirty="0"/>
              <a:t>Normal</a:t>
            </a:r>
            <a:r>
              <a:rPr spc="-50" dirty="0"/>
              <a:t> </a:t>
            </a:r>
            <a:r>
              <a:rPr dirty="0"/>
              <a:t>Form</a:t>
            </a:r>
            <a:r>
              <a:rPr spc="-50" dirty="0"/>
              <a:t> </a:t>
            </a:r>
            <a:r>
              <a:rPr spc="-10" dirty="0"/>
              <a:t>(BCNF)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940" y="1143785"/>
            <a:ext cx="11228705" cy="19443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BCNF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advance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version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3NF.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stricter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3NF.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3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BCNF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Y,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super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BCNF,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3NF,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FD,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LHS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key.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927" y="3382881"/>
            <a:ext cx="7959324" cy="31211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8447"/>
            <a:ext cx="801878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dirty="0"/>
              <a:t>Difference</a:t>
            </a:r>
            <a:r>
              <a:rPr sz="3600" spc="-110" dirty="0"/>
              <a:t> </a:t>
            </a:r>
            <a:r>
              <a:rPr sz="3600" dirty="0"/>
              <a:t>between</a:t>
            </a:r>
            <a:r>
              <a:rPr sz="3600" spc="-105" dirty="0"/>
              <a:t> </a:t>
            </a:r>
            <a:r>
              <a:rPr sz="3600" dirty="0"/>
              <a:t>Schema</a:t>
            </a:r>
            <a:r>
              <a:rPr sz="3600" spc="-105" dirty="0"/>
              <a:t> </a:t>
            </a:r>
            <a:r>
              <a:rPr sz="3600" dirty="0"/>
              <a:t>and</a:t>
            </a:r>
            <a:r>
              <a:rPr sz="3600" spc="-105" dirty="0"/>
              <a:t> </a:t>
            </a:r>
            <a:r>
              <a:rPr sz="3600" spc="-10" dirty="0"/>
              <a:t>Instance</a:t>
            </a:r>
            <a:r>
              <a:rPr sz="3600" u="none" spc="-10" dirty="0"/>
              <a:t> </a:t>
            </a:r>
            <a:r>
              <a:rPr sz="3600" dirty="0"/>
              <a:t>in</a:t>
            </a:r>
            <a:r>
              <a:rPr sz="3600" spc="-15" dirty="0"/>
              <a:t> </a:t>
            </a:r>
            <a:r>
              <a:rPr sz="3600" spc="-20" dirty="0"/>
              <a:t>DBMS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8936" y="1219606"/>
            <a:ext cx="10746105" cy="44932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Instances: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Instances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collection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particular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moment.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3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instances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changed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certain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CRUD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(Create,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Read,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Update,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Delete)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addition,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deletion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2800" b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0" dirty="0">
                <a:latin typeface="Times New Roman" panose="02020603050405020304"/>
                <a:cs typeface="Times New Roman" panose="02020603050405020304"/>
              </a:rPr>
              <a:t>–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715" algn="just">
              <a:lnSpc>
                <a:spcPts val="3020"/>
              </a:lnSpc>
              <a:spcBef>
                <a:spcPts val="105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Let’s</a:t>
            </a:r>
            <a:r>
              <a:rPr sz="28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say</a:t>
            </a:r>
            <a:r>
              <a:rPr sz="28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TEACHER</a:t>
            </a:r>
            <a:r>
              <a:rPr sz="28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28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whose</a:t>
            </a:r>
            <a:r>
              <a:rPr sz="28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28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SCHOOL,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suppose</a:t>
            </a:r>
            <a:r>
              <a:rPr sz="28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50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instance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8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50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tomorrow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going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fifty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tomorrow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instance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total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100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records.</a:t>
            </a:r>
            <a:r>
              <a:rPr sz="28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instance.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161924"/>
            <a:ext cx="76593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Boyce-</a:t>
            </a:r>
            <a:r>
              <a:rPr dirty="0"/>
              <a:t>Codd</a:t>
            </a:r>
            <a:r>
              <a:rPr spc="-70" dirty="0"/>
              <a:t> </a:t>
            </a:r>
            <a:r>
              <a:rPr dirty="0"/>
              <a:t>Normal</a:t>
            </a:r>
            <a:r>
              <a:rPr spc="-50" dirty="0"/>
              <a:t> </a:t>
            </a:r>
            <a:r>
              <a:rPr dirty="0"/>
              <a:t>Form</a:t>
            </a:r>
            <a:r>
              <a:rPr spc="-50" dirty="0"/>
              <a:t> </a:t>
            </a:r>
            <a:r>
              <a:rPr spc="-10" dirty="0"/>
              <a:t>(BCNF)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940" y="949338"/>
            <a:ext cx="7146290" cy="139382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Functional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dependencies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follows: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39395" algn="l"/>
                <a:tab pos="1495425" algn="l"/>
                <a:tab pos="1952625" algn="l"/>
              </a:tabLst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EMP_ID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EMP_COUNTRY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239395" algn="l"/>
                <a:tab pos="1929130" algn="l"/>
                <a:tab pos="2463165" algn="l"/>
              </a:tabLst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EMP_DEPT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{DEPT_TYPE,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EMP_DEPT_NO}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296667"/>
            <a:ext cx="3672840" cy="18623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1455" y="2446209"/>
            <a:ext cx="5411548" cy="19920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8268" y="4358337"/>
            <a:ext cx="3638899" cy="2334368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035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Korth,</a:t>
            </a:r>
            <a:r>
              <a:rPr sz="3200" spc="40" dirty="0"/>
              <a:t> </a:t>
            </a:r>
            <a:r>
              <a:rPr sz="3200" dirty="0"/>
              <a:t>Silbertz</a:t>
            </a:r>
            <a:r>
              <a:rPr sz="3200" spc="55" dirty="0"/>
              <a:t> </a:t>
            </a:r>
            <a:r>
              <a:rPr sz="3200" dirty="0"/>
              <a:t>and</a:t>
            </a:r>
            <a:r>
              <a:rPr sz="3200" spc="45" dirty="0"/>
              <a:t> </a:t>
            </a:r>
            <a:r>
              <a:rPr sz="3200" dirty="0"/>
              <a:t>Sudarshan</a:t>
            </a:r>
            <a:r>
              <a:rPr sz="3200" spc="50" dirty="0"/>
              <a:t> </a:t>
            </a:r>
            <a:r>
              <a:rPr sz="3200" dirty="0"/>
              <a:t>(1998),</a:t>
            </a:r>
            <a:r>
              <a:rPr sz="3200" spc="45" dirty="0"/>
              <a:t> </a:t>
            </a:r>
            <a:r>
              <a:rPr sz="3200" dirty="0"/>
              <a:t>“Database</a:t>
            </a:r>
            <a:r>
              <a:rPr sz="3200" spc="35" dirty="0"/>
              <a:t> </a:t>
            </a:r>
            <a:r>
              <a:rPr sz="3200" dirty="0"/>
              <a:t>Concepts”,</a:t>
            </a:r>
            <a:r>
              <a:rPr sz="3200" spc="40" dirty="0"/>
              <a:t> </a:t>
            </a:r>
            <a:r>
              <a:rPr sz="3200" spc="-25" dirty="0"/>
              <a:t>4th </a:t>
            </a:r>
            <a:r>
              <a:rPr sz="3200" spc="-25" dirty="0"/>
              <a:t>	</a:t>
            </a:r>
            <a:r>
              <a:rPr sz="3200" dirty="0"/>
              <a:t>Edition,</a:t>
            </a:r>
            <a:r>
              <a:rPr sz="3200" spc="-80" dirty="0"/>
              <a:t> </a:t>
            </a:r>
            <a:r>
              <a:rPr sz="3200" spc="-20" dirty="0"/>
              <a:t>TMH.</a:t>
            </a:r>
            <a:endParaRPr sz="3200"/>
          </a:p>
          <a:p>
            <a:pPr marL="261620" marR="6350" indent="-22860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  <a:tab pos="1838960" algn="l"/>
                <a:tab pos="2740025" algn="l"/>
                <a:tab pos="4409440" algn="l"/>
                <a:tab pos="5906135" algn="l"/>
                <a:tab pos="8681085" algn="l"/>
                <a:tab pos="9332595" algn="l"/>
              </a:tabLst>
            </a:pPr>
            <a:r>
              <a:rPr sz="3200" spc="-10" dirty="0"/>
              <a:t>Elmasri</a:t>
            </a:r>
            <a:r>
              <a:rPr sz="3200" dirty="0"/>
              <a:t>	</a:t>
            </a:r>
            <a:r>
              <a:rPr sz="3200" spc="-25" dirty="0"/>
              <a:t>and</a:t>
            </a:r>
            <a:r>
              <a:rPr sz="3200" dirty="0"/>
              <a:t>	</a:t>
            </a:r>
            <a:r>
              <a:rPr sz="3200" spc="-10" dirty="0"/>
              <a:t>Navathe</a:t>
            </a:r>
            <a:r>
              <a:rPr sz="3200" dirty="0"/>
              <a:t>	</a:t>
            </a:r>
            <a:r>
              <a:rPr sz="3200" spc="-10" dirty="0"/>
              <a:t>(2010),</a:t>
            </a:r>
            <a:r>
              <a:rPr sz="3200" dirty="0"/>
              <a:t>	</a:t>
            </a:r>
            <a:r>
              <a:rPr sz="3200" spc="-10" dirty="0"/>
              <a:t>“Fundamentals</a:t>
            </a:r>
            <a:r>
              <a:rPr sz="3200" dirty="0"/>
              <a:t>	</a:t>
            </a:r>
            <a:r>
              <a:rPr sz="3200" spc="-25" dirty="0"/>
              <a:t>of</a:t>
            </a:r>
            <a:r>
              <a:rPr sz="3200" dirty="0"/>
              <a:t>	</a:t>
            </a:r>
            <a:r>
              <a:rPr sz="3200" spc="-10" dirty="0"/>
              <a:t>Database </a:t>
            </a:r>
            <a:r>
              <a:rPr sz="3200" dirty="0"/>
              <a:t>Systems”,</a:t>
            </a:r>
            <a:r>
              <a:rPr sz="3200" spc="-25" dirty="0"/>
              <a:t> </a:t>
            </a:r>
            <a:r>
              <a:rPr sz="3200" dirty="0"/>
              <a:t>5th</a:t>
            </a:r>
            <a:r>
              <a:rPr sz="3200" spc="-25" dirty="0"/>
              <a:t> </a:t>
            </a:r>
            <a:r>
              <a:rPr sz="3200" dirty="0"/>
              <a:t>Edition,</a:t>
            </a:r>
            <a:r>
              <a:rPr sz="3200" spc="-200" dirty="0"/>
              <a:t> </a:t>
            </a:r>
            <a:r>
              <a:rPr sz="3200" dirty="0"/>
              <a:t>Addision</a:t>
            </a:r>
            <a:r>
              <a:rPr sz="3200" spc="-90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Date</a:t>
            </a:r>
            <a:r>
              <a:rPr sz="3200" spc="310" dirty="0"/>
              <a:t> </a:t>
            </a:r>
            <a:r>
              <a:rPr sz="3200" dirty="0"/>
              <a:t>C</a:t>
            </a:r>
            <a:r>
              <a:rPr sz="3200" spc="290" dirty="0"/>
              <a:t> </a:t>
            </a:r>
            <a:r>
              <a:rPr sz="3200" dirty="0"/>
              <a:t>J,”</a:t>
            </a:r>
            <a:r>
              <a:rPr sz="3200" spc="310" dirty="0"/>
              <a:t> </a:t>
            </a:r>
            <a:r>
              <a:rPr sz="3200" dirty="0"/>
              <a:t>An</a:t>
            </a:r>
            <a:r>
              <a:rPr sz="3200" spc="300" dirty="0"/>
              <a:t> </a:t>
            </a:r>
            <a:r>
              <a:rPr sz="3200" dirty="0"/>
              <a:t>Introduction</a:t>
            </a:r>
            <a:r>
              <a:rPr sz="3200" spc="295" dirty="0"/>
              <a:t> </a:t>
            </a:r>
            <a:r>
              <a:rPr sz="3200" dirty="0"/>
              <a:t>to</a:t>
            </a:r>
            <a:r>
              <a:rPr sz="3200" spc="300" dirty="0"/>
              <a:t> </a:t>
            </a:r>
            <a:r>
              <a:rPr sz="3200" dirty="0"/>
              <a:t>Database</a:t>
            </a:r>
            <a:r>
              <a:rPr sz="3200" spc="315" dirty="0"/>
              <a:t> </a:t>
            </a:r>
            <a:r>
              <a:rPr sz="3200" dirty="0"/>
              <a:t>Systems”,</a:t>
            </a:r>
            <a:r>
              <a:rPr sz="3200" spc="305" dirty="0"/>
              <a:t> </a:t>
            </a:r>
            <a:r>
              <a:rPr sz="3200" dirty="0"/>
              <a:t>8th</a:t>
            </a:r>
            <a:r>
              <a:rPr sz="3200" spc="295" dirty="0"/>
              <a:t> </a:t>
            </a:r>
            <a:r>
              <a:rPr sz="3200" spc="-10" dirty="0"/>
              <a:t>Edition, </a:t>
            </a:r>
            <a:r>
              <a:rPr sz="3200" spc="-10" dirty="0"/>
              <a:t>	</a:t>
            </a:r>
            <a:r>
              <a:rPr sz="3200" dirty="0"/>
              <a:t>Addision</a:t>
            </a:r>
            <a:r>
              <a:rPr sz="3200" spc="-80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62255" algn="l"/>
                <a:tab pos="1000760" algn="l"/>
                <a:tab pos="2307590" algn="l"/>
                <a:tab pos="3702050" algn="l"/>
                <a:tab pos="5126990" algn="l"/>
                <a:tab pos="6960870" algn="l"/>
                <a:tab pos="8404225" algn="l"/>
                <a:tab pos="10483215" algn="l"/>
              </a:tabLst>
            </a:pPr>
            <a:r>
              <a:rPr sz="3200" spc="-25" dirty="0"/>
              <a:t>M.</a:t>
            </a:r>
            <a:r>
              <a:rPr sz="3200" dirty="0"/>
              <a:t>	</a:t>
            </a:r>
            <a:r>
              <a:rPr sz="3200" spc="-20" dirty="0"/>
              <a:t>Tamer</a:t>
            </a:r>
            <a:r>
              <a:rPr sz="3200" dirty="0"/>
              <a:t>	</a:t>
            </a:r>
            <a:r>
              <a:rPr sz="3200" spc="-10" dirty="0"/>
              <a:t>Oezsu,</a:t>
            </a:r>
            <a:r>
              <a:rPr sz="3200" dirty="0"/>
              <a:t>	</a:t>
            </a:r>
            <a:r>
              <a:rPr sz="3200" spc="-10" dirty="0"/>
              <a:t>Patrick</a:t>
            </a:r>
            <a:r>
              <a:rPr sz="3200" dirty="0"/>
              <a:t>	</a:t>
            </a:r>
            <a:r>
              <a:rPr sz="3200" spc="-10" dirty="0"/>
              <a:t>Valduriez</a:t>
            </a:r>
            <a:r>
              <a:rPr sz="3200" dirty="0"/>
              <a:t>	</a:t>
            </a:r>
            <a:r>
              <a:rPr sz="3200" spc="-10" dirty="0"/>
              <a:t>(2011).</a:t>
            </a:r>
            <a:r>
              <a:rPr sz="3200" dirty="0"/>
              <a:t>	</a:t>
            </a:r>
            <a:r>
              <a:rPr sz="3200" spc="-10" dirty="0"/>
              <a:t>“Principles</a:t>
            </a:r>
            <a:r>
              <a:rPr sz="3200" dirty="0"/>
              <a:t>	</a:t>
            </a:r>
            <a:r>
              <a:rPr sz="3200" spc="-25" dirty="0"/>
              <a:t>of </a:t>
            </a:r>
            <a:r>
              <a:rPr sz="3200" spc="-25" dirty="0"/>
              <a:t>	</a:t>
            </a:r>
            <a:r>
              <a:rPr sz="3200" dirty="0"/>
              <a:t>Distributed</a:t>
            </a:r>
            <a:r>
              <a:rPr sz="3200" spc="-45" dirty="0"/>
              <a:t> </a:t>
            </a:r>
            <a:r>
              <a:rPr sz="3200" dirty="0"/>
              <a:t>Database</a:t>
            </a:r>
            <a:r>
              <a:rPr sz="3200" spc="-35" dirty="0"/>
              <a:t> </a:t>
            </a:r>
            <a:r>
              <a:rPr sz="3200" dirty="0"/>
              <a:t>Systems”,</a:t>
            </a:r>
            <a:r>
              <a:rPr sz="3200" spc="-35" dirty="0"/>
              <a:t> </a:t>
            </a:r>
            <a:r>
              <a:rPr sz="3200" dirty="0"/>
              <a:t>2nd</a:t>
            </a:r>
            <a:r>
              <a:rPr sz="3200" spc="-40" dirty="0"/>
              <a:t> </a:t>
            </a:r>
            <a:r>
              <a:rPr sz="3200" dirty="0"/>
              <a:t>Edition,</a:t>
            </a:r>
            <a:r>
              <a:rPr sz="3200" spc="-45" dirty="0"/>
              <a:t> </a:t>
            </a:r>
            <a:r>
              <a:rPr sz="3200" dirty="0"/>
              <a:t>Prentice</a:t>
            </a:r>
            <a:r>
              <a:rPr sz="3200" spc="-35" dirty="0"/>
              <a:t> </a:t>
            </a:r>
            <a:r>
              <a:rPr sz="3200" spc="-10" dirty="0"/>
              <a:t>Hall.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9153" y="1761053"/>
            <a:ext cx="9442450" cy="1527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b="0" u="none" spc="-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(BCSC-0003)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  <a:tabLst>
                <a:tab pos="3716020" algn="l"/>
                <a:tab pos="5596890" algn="l"/>
                <a:tab pos="6832600" algn="l"/>
                <a:tab pos="7459980" algn="l"/>
              </a:tabLst>
            </a:pPr>
            <a:r>
              <a:rPr sz="4800" b="0" u="none" spc="-35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4800" b="0" u="none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Forms: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4NF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5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5NF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725"/>
              </a:spcBef>
            </a:pPr>
            <a:r>
              <a:rPr sz="2800" b="1" spc="-114" dirty="0">
                <a:latin typeface="Arial" panose="020B0604020202020204"/>
                <a:cs typeface="Arial" panose="020B0604020202020204"/>
              </a:rPr>
              <a:t>Nikhil</a:t>
            </a:r>
            <a:r>
              <a:rPr sz="28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Govil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885188" y="3328415"/>
            <a:ext cx="8387080" cy="2468880"/>
            <a:chOff x="1885188" y="3328415"/>
            <a:chExt cx="8387080" cy="24688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6800" y="3337559"/>
              <a:ext cx="8265815" cy="24505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889760" y="3332987"/>
              <a:ext cx="8377555" cy="2459990"/>
            </a:xfrm>
            <a:custGeom>
              <a:avLst/>
              <a:gdLst/>
              <a:ahLst/>
              <a:cxnLst/>
              <a:rect l="l" t="t" r="r" b="b"/>
              <a:pathLst>
                <a:path w="8377555" h="2459990">
                  <a:moveTo>
                    <a:pt x="0" y="2459736"/>
                  </a:moveTo>
                  <a:lnTo>
                    <a:pt x="8377428" y="2459736"/>
                  </a:lnTo>
                  <a:lnTo>
                    <a:pt x="8377428" y="0"/>
                  </a:lnTo>
                  <a:lnTo>
                    <a:pt x="0" y="0"/>
                  </a:lnTo>
                  <a:lnTo>
                    <a:pt x="0" y="245973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Fourth</a:t>
            </a:r>
            <a:r>
              <a:rPr spc="-100" dirty="0"/>
              <a:t> </a:t>
            </a:r>
            <a:r>
              <a:rPr dirty="0"/>
              <a:t>Normal</a:t>
            </a:r>
            <a:r>
              <a:rPr spc="-85" dirty="0"/>
              <a:t> </a:t>
            </a:r>
            <a:r>
              <a:rPr dirty="0"/>
              <a:t>Form</a:t>
            </a:r>
            <a:r>
              <a:rPr spc="-75" dirty="0"/>
              <a:t> </a:t>
            </a:r>
            <a:r>
              <a:rPr spc="-10" dirty="0"/>
              <a:t>(4NF)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309" y="1188211"/>
            <a:ext cx="11230610" cy="22428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080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  <a:tab pos="1833880" algn="l"/>
                <a:tab pos="2522855" algn="l"/>
                <a:tab pos="2993390" algn="l"/>
                <a:tab pos="3404870" algn="l"/>
                <a:tab pos="4173220" algn="l"/>
                <a:tab pos="4526915" algn="l"/>
                <a:tab pos="4859020" algn="l"/>
                <a:tab pos="5231130" algn="l"/>
                <a:tab pos="5643880" algn="l"/>
                <a:tab pos="7632700" algn="l"/>
                <a:tab pos="8775065" algn="l"/>
                <a:tab pos="9601200" algn="l"/>
                <a:tab pos="10250170" algn="l"/>
                <a:tab pos="1085977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4NF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Boyce–Codd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multi-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valued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dependency.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7620" indent="-227330">
              <a:lnSpc>
                <a:spcPts val="302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B,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A,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exists,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 relation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multi-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valued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dependency.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2800" spc="-9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STUDENT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5020" y="3621785"/>
          <a:ext cx="8216900" cy="28105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545"/>
                <a:gridCol w="2709545"/>
                <a:gridCol w="2709544"/>
              </a:tblGrid>
              <a:tr h="468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STD_ID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COURSE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HOBBY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21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COMPUTER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DANCING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21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MATH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SINGING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34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CHEMISTRY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DANCING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74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BIOLOGY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CRICKET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68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59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PHYSICS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HOCKEY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Fourth</a:t>
            </a:r>
            <a:r>
              <a:rPr spc="-100" dirty="0"/>
              <a:t> </a:t>
            </a:r>
            <a:r>
              <a:rPr dirty="0"/>
              <a:t>Normal</a:t>
            </a:r>
            <a:r>
              <a:rPr spc="-85" dirty="0"/>
              <a:t> </a:t>
            </a:r>
            <a:r>
              <a:rPr dirty="0"/>
              <a:t>Form</a:t>
            </a:r>
            <a:r>
              <a:rPr spc="-75" dirty="0"/>
              <a:t> </a:t>
            </a:r>
            <a:r>
              <a:rPr spc="-10" dirty="0"/>
              <a:t>(4NF)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3897" y="1312875"/>
            <a:ext cx="11142345" cy="50901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1300" marR="5715" indent="-229235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3200" spc="7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3NF,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HOBBY</a:t>
            </a:r>
            <a:r>
              <a:rPr sz="32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independent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entity.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spcBef>
                <a:spcPts val="350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Hence,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HOBBY.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2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965" algn="just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32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relation,</a:t>
            </a:r>
            <a:r>
              <a:rPr sz="32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32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32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STD_ID,</a:t>
            </a:r>
            <a:r>
              <a:rPr sz="32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21</a:t>
            </a:r>
            <a:r>
              <a:rPr sz="32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contains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courses,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Computer</a:t>
            </a:r>
            <a:r>
              <a:rPr sz="32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Math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hobbies,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Dancing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Singing.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985" indent="-227965" algn="just">
              <a:lnSpc>
                <a:spcPts val="346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Multi-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valued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STD_ID,</a:t>
            </a:r>
            <a:r>
              <a:rPr sz="3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leads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unnecessary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repetition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Fourth</a:t>
            </a:r>
            <a:r>
              <a:rPr spc="-100" dirty="0"/>
              <a:t> </a:t>
            </a:r>
            <a:r>
              <a:rPr dirty="0"/>
              <a:t>Normal</a:t>
            </a:r>
            <a:r>
              <a:rPr spc="-85" dirty="0"/>
              <a:t> </a:t>
            </a:r>
            <a:r>
              <a:rPr dirty="0"/>
              <a:t>Form</a:t>
            </a:r>
            <a:r>
              <a:rPr spc="-75" dirty="0"/>
              <a:t> </a:t>
            </a:r>
            <a:r>
              <a:rPr spc="-10" dirty="0"/>
              <a:t>(4NF)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309" y="1180591"/>
            <a:ext cx="11229340" cy="1891664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4NF,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decompose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two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tables: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500"/>
              </a:spcBef>
              <a:tabLst>
                <a:tab pos="6414135" algn="l"/>
              </a:tabLst>
            </a:pPr>
            <a:r>
              <a:rPr sz="3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3200" spc="-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STUDENT_COURSE</a:t>
            </a:r>
            <a:r>
              <a:rPr sz="3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STUDENT_HOBBY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35634" y="3312033"/>
          <a:ext cx="5507990" cy="3032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545"/>
                <a:gridCol w="2709545"/>
              </a:tblGrid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STD_ID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COURSE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21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COMPUTER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21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MATH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34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CHEMISTRY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74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BIOLOGY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59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PHYSICS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403213" y="3312033"/>
          <a:ext cx="5507990" cy="3032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545"/>
                <a:gridCol w="2709545"/>
              </a:tblGrid>
              <a:tr h="50545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STD_ID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HOBBY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21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DANCING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21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SINGING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34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DANCING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74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CRICKET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59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HOCKEY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Fifth</a:t>
            </a:r>
            <a:r>
              <a:rPr spc="-90" dirty="0"/>
              <a:t> </a:t>
            </a:r>
            <a:r>
              <a:rPr dirty="0"/>
              <a:t>Normal</a:t>
            </a:r>
            <a:r>
              <a:rPr spc="-60" dirty="0"/>
              <a:t> </a:t>
            </a:r>
            <a:r>
              <a:rPr dirty="0"/>
              <a:t>Form</a:t>
            </a:r>
            <a:r>
              <a:rPr spc="-85" dirty="0"/>
              <a:t> </a:t>
            </a:r>
            <a:r>
              <a:rPr spc="-10" dirty="0"/>
              <a:t>(5NF)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309" y="1188211"/>
            <a:ext cx="11227435" cy="27533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080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5NF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4NF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dependency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joining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lossless.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  <a:tab pos="1054735" algn="l"/>
                <a:tab pos="1473835" algn="l"/>
                <a:tab pos="2837815" algn="l"/>
                <a:tab pos="3789045" algn="l"/>
                <a:tab pos="4324350" algn="l"/>
                <a:tab pos="4938395" algn="l"/>
                <a:tab pos="5948680" algn="l"/>
                <a:tab pos="6562090" algn="l"/>
                <a:tab pos="7730490" algn="l"/>
                <a:tab pos="8465185" algn="l"/>
                <a:tab pos="8942705" algn="l"/>
                <a:tab pos="9911715" algn="l"/>
                <a:tab pos="1091946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5NF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satisfied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broken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possible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avoid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redundancy.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2967990" indent="227330">
              <a:lnSpc>
                <a:spcPts val="4020"/>
              </a:lnSpc>
              <a:spcBef>
                <a:spcPts val="6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5NF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Project-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(PJ/NF).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2800" spc="-9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SUBJECT_DETAILS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74063" y="4027423"/>
          <a:ext cx="8799195" cy="2639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3220"/>
                <a:gridCol w="2903220"/>
                <a:gridCol w="2903219"/>
              </a:tblGrid>
              <a:tr h="43243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SUBJECT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LECTURER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COMPUTER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ANSHIKA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768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COMPUTER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JOHN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MATH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JOHN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MATH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AKASH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CHEMISTRY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PRAVEEN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Fifth</a:t>
            </a:r>
            <a:r>
              <a:rPr spc="-90" dirty="0"/>
              <a:t> </a:t>
            </a:r>
            <a:r>
              <a:rPr dirty="0"/>
              <a:t>Normal</a:t>
            </a:r>
            <a:r>
              <a:rPr spc="-60" dirty="0"/>
              <a:t> </a:t>
            </a:r>
            <a:r>
              <a:rPr dirty="0"/>
              <a:t>Form</a:t>
            </a:r>
            <a:r>
              <a:rPr spc="-85" dirty="0"/>
              <a:t> </a:t>
            </a:r>
            <a:r>
              <a:rPr spc="-10" dirty="0"/>
              <a:t>(5NF)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9267" y="1315923"/>
            <a:ext cx="11142345" cy="519049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1300" marR="5080" indent="-228600" algn="just">
              <a:lnSpc>
                <a:spcPts val="3240"/>
              </a:lnSpc>
              <a:spcBef>
                <a:spcPts val="51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SUBJECT_DETAILS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John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takes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Computer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Math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Semester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he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doesn't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take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Math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Semester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>
              <a:lnSpc>
                <a:spcPts val="3240"/>
              </a:lnSpc>
              <a:tabLst>
                <a:tab pos="680085" algn="l"/>
                <a:tab pos="1147445" algn="l"/>
                <a:tab pos="1849755" algn="l"/>
                <a:tab pos="2753995" algn="l"/>
                <a:tab pos="4813300" algn="l"/>
                <a:tab pos="5282565" algn="l"/>
                <a:tab pos="5814695" algn="l"/>
                <a:tab pos="6750050" algn="l"/>
                <a:tab pos="7750175" algn="l"/>
                <a:tab pos="9172575" algn="l"/>
                <a:tab pos="9620885" algn="l"/>
                <a:tab pos="10959465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2.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case,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combination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fields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required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valid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data.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ts val="324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Suppose</a:t>
            </a:r>
            <a:r>
              <a:rPr sz="30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add</a:t>
            </a:r>
            <a:r>
              <a:rPr sz="30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Semester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Semester</a:t>
            </a:r>
            <a:r>
              <a:rPr sz="30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30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30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know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about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subject</a:t>
            </a:r>
            <a:r>
              <a:rPr sz="30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who</a:t>
            </a:r>
            <a:r>
              <a:rPr sz="30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0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taking</a:t>
            </a:r>
            <a:r>
              <a:rPr sz="30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subject</a:t>
            </a:r>
            <a:r>
              <a:rPr sz="30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30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leave</a:t>
            </a:r>
            <a:r>
              <a:rPr sz="30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Lecturer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Subject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NULL.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together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acts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primary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key,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can't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leave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blank.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7620" indent="-228600" algn="just">
              <a:lnSpc>
                <a:spcPts val="324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30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30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30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5NF,</a:t>
            </a:r>
            <a:r>
              <a:rPr sz="30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0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decompose</a:t>
            </a:r>
            <a:r>
              <a:rPr sz="3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three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relations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T1,</a:t>
            </a:r>
            <a:r>
              <a:rPr sz="30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T2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30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T3: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Fifth</a:t>
            </a:r>
            <a:r>
              <a:rPr spc="-90" dirty="0"/>
              <a:t> </a:t>
            </a:r>
            <a:r>
              <a:rPr dirty="0"/>
              <a:t>Normal</a:t>
            </a:r>
            <a:r>
              <a:rPr spc="-60" dirty="0"/>
              <a:t> </a:t>
            </a:r>
            <a:r>
              <a:rPr dirty="0"/>
              <a:t>Form</a:t>
            </a:r>
            <a:r>
              <a:rPr spc="-85" dirty="0"/>
              <a:t> </a:t>
            </a:r>
            <a:r>
              <a:rPr spc="-10" dirty="0"/>
              <a:t>(5NF)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106551"/>
            <a:ext cx="14833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3567" y="3688156"/>
            <a:ext cx="14833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T2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746501" y="1274317"/>
          <a:ext cx="5895340" cy="2205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3220"/>
                <a:gridCol w="2903220"/>
              </a:tblGrid>
              <a:tr h="43243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SUBJECT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COMPUTER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MATH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CHEMISTRY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MATH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746501" y="4090034"/>
          <a:ext cx="5895340" cy="263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03220"/>
                <a:gridCol w="2903220"/>
              </a:tblGrid>
              <a:tr h="43243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SUBJECT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LECTURER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COMPUTER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ANSHIKA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COMPUTER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JOHN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MATH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JOHN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MATH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AKASH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32434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CHEMISTRY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PRAVEEN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8213" y="1761053"/>
            <a:ext cx="9242425" cy="1527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b="0" u="none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(BCSC-1003)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  <a:tabLst>
                <a:tab pos="4867910" algn="l"/>
                <a:tab pos="5494655" algn="l"/>
              </a:tabLst>
            </a:pPr>
            <a:r>
              <a:rPr sz="4800" b="0" u="none" spc="-35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4800" b="0" u="none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725"/>
              </a:spcBef>
            </a:pPr>
            <a:r>
              <a:rPr sz="2800" b="1" spc="-114" dirty="0">
                <a:latin typeface="Arial" panose="020B0604020202020204"/>
                <a:cs typeface="Arial" panose="020B0604020202020204"/>
              </a:rPr>
              <a:t>Nikhil</a:t>
            </a:r>
            <a:r>
              <a:rPr sz="28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Govil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9123" y="3262884"/>
            <a:ext cx="4838700" cy="25542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8447"/>
            <a:ext cx="8018780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dirty="0"/>
              <a:t>Difference</a:t>
            </a:r>
            <a:r>
              <a:rPr sz="3600" spc="-110" dirty="0"/>
              <a:t> </a:t>
            </a:r>
            <a:r>
              <a:rPr sz="3600" dirty="0"/>
              <a:t>between</a:t>
            </a:r>
            <a:r>
              <a:rPr sz="3600" spc="-105" dirty="0"/>
              <a:t> </a:t>
            </a:r>
            <a:r>
              <a:rPr sz="3600" dirty="0"/>
              <a:t>Schema</a:t>
            </a:r>
            <a:r>
              <a:rPr sz="3600" spc="-105" dirty="0"/>
              <a:t> </a:t>
            </a:r>
            <a:r>
              <a:rPr sz="3600" dirty="0"/>
              <a:t>and</a:t>
            </a:r>
            <a:r>
              <a:rPr sz="3600" spc="-105" dirty="0"/>
              <a:t> </a:t>
            </a:r>
            <a:r>
              <a:rPr sz="3600" spc="-10" dirty="0"/>
              <a:t>Instance</a:t>
            </a:r>
            <a:r>
              <a:rPr sz="3600" u="none" spc="-10" dirty="0"/>
              <a:t> </a:t>
            </a:r>
            <a:r>
              <a:rPr sz="3600" dirty="0"/>
              <a:t>in</a:t>
            </a:r>
            <a:r>
              <a:rPr sz="3600" spc="-15" dirty="0"/>
              <a:t> </a:t>
            </a:r>
            <a:r>
              <a:rPr sz="3600" spc="-20" dirty="0"/>
              <a:t>DBMS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9371" y="1102258"/>
            <a:ext cx="10747375" cy="55600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0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2800" b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0" dirty="0">
                <a:latin typeface="Times New Roman" panose="02020603050405020304"/>
                <a:cs typeface="Times New Roman" panose="02020603050405020304"/>
              </a:rPr>
              <a:t>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 algn="just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overall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description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39395" marR="6350" indent="-227330" algn="just">
              <a:lnSpc>
                <a:spcPts val="3030"/>
              </a:lnSpc>
              <a:spcBef>
                <a:spcPts val="1035"/>
              </a:spcBef>
              <a:buFont typeface="Arial MT"/>
              <a:buChar char="•"/>
              <a:tabLst>
                <a:tab pos="24066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basic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structure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called 	schema.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610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2800"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50" dirty="0">
                <a:latin typeface="Times New Roman" panose="02020603050405020304"/>
                <a:cs typeface="Times New Roman" panose="02020603050405020304"/>
              </a:rPr>
              <a:t>–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0000"/>
              </a:lnSpc>
              <a:spcBef>
                <a:spcPts val="100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Let’s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say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named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TEACHER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our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SCHOOL,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TEACHER</a:t>
            </a:r>
            <a:r>
              <a:rPr sz="28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require</a:t>
            </a:r>
            <a:r>
              <a:rPr sz="28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name,</a:t>
            </a:r>
            <a:r>
              <a:rPr sz="28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dob,</a:t>
            </a:r>
            <a:r>
              <a:rPr sz="28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doj</a:t>
            </a:r>
            <a:r>
              <a:rPr sz="28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8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design</a:t>
            </a:r>
            <a:r>
              <a:rPr sz="28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structure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841500">
              <a:lnSpc>
                <a:spcPct val="100000"/>
              </a:lnSpc>
              <a:spcBef>
                <a:spcPts val="660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TEACHER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841500">
              <a:lnSpc>
                <a:spcPct val="100000"/>
              </a:lnSpc>
              <a:spcBef>
                <a:spcPts val="660"/>
              </a:spcBef>
              <a:tabLst>
                <a:tab pos="4584700" algn="l"/>
                <a:tab pos="73279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name: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varchar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doj: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dob: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297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TEACHER.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Fifth</a:t>
            </a:r>
            <a:r>
              <a:rPr spc="-90" dirty="0"/>
              <a:t> </a:t>
            </a:r>
            <a:r>
              <a:rPr dirty="0"/>
              <a:t>Normal</a:t>
            </a:r>
            <a:r>
              <a:rPr spc="-60" dirty="0"/>
              <a:t> </a:t>
            </a:r>
            <a:r>
              <a:rPr dirty="0"/>
              <a:t>Form</a:t>
            </a:r>
            <a:r>
              <a:rPr spc="-85" dirty="0"/>
              <a:t> </a:t>
            </a:r>
            <a:r>
              <a:rPr spc="-10" dirty="0"/>
              <a:t>(5NF)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106551"/>
            <a:ext cx="14833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T3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table: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925064" y="1790573"/>
          <a:ext cx="6478270" cy="3098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94685"/>
                <a:gridCol w="3194685"/>
              </a:tblGrid>
              <a:tr h="50736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b="1" spc="-10" dirty="0">
                          <a:latin typeface="Times New Roman" panose="02020603050405020304"/>
                          <a:cs typeface="Times New Roman" panose="02020603050405020304"/>
                        </a:rPr>
                        <a:t>LECTURER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ANSHIKA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594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JOHN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20" dirty="0">
                          <a:latin typeface="Times New Roman" panose="02020603050405020304"/>
                          <a:cs typeface="Times New Roman" panose="02020603050405020304"/>
                        </a:rPr>
                        <a:t>JOHN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AKASH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SEMESTER</a:t>
                      </a:r>
                      <a:r>
                        <a:rPr sz="18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latin typeface="Times New Roman" panose="02020603050405020304"/>
                          <a:cs typeface="Times New Roman" panose="02020603050405020304"/>
                        </a:rPr>
                        <a:t>PRAVEEN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98398" y="1634489"/>
            <a:ext cx="10815955" cy="45332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32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4th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marR="6350" indent="-22860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1818005" algn="l"/>
                <a:tab pos="2719070" algn="l"/>
                <a:tab pos="4387850" algn="l"/>
                <a:tab pos="5885180" algn="l"/>
                <a:tab pos="8660130" algn="l"/>
                <a:tab pos="931164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5th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2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8th</a:t>
            </a:r>
            <a:r>
              <a:rPr sz="32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Edition,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979805" algn="l"/>
                <a:tab pos="2286635" algn="l"/>
                <a:tab pos="3681095" algn="l"/>
                <a:tab pos="5106035" algn="l"/>
                <a:tab pos="6939915" algn="l"/>
                <a:tab pos="8383270" algn="l"/>
                <a:tab pos="1046226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(2011).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2nd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Prentice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Hall.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https: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hlinkClick r:id="rId1"/>
              </a:rPr>
              <a:t>//ww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w.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hlinkClick r:id="rId1"/>
              </a:rPr>
              <a:t>javatpoint.com/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07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Feb’2021.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165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/>
              <a:t>Database</a:t>
            </a:r>
            <a:r>
              <a:rPr spc="-100" dirty="0"/>
              <a:t> </a:t>
            </a:r>
            <a:r>
              <a:rPr dirty="0"/>
              <a:t>Management</a:t>
            </a:r>
            <a:r>
              <a:rPr spc="-100" dirty="0"/>
              <a:t> </a:t>
            </a:r>
            <a:r>
              <a:rPr dirty="0"/>
              <a:t>System</a:t>
            </a:r>
            <a:r>
              <a:rPr spc="-100" dirty="0"/>
              <a:t> </a:t>
            </a:r>
            <a:r>
              <a:rPr dirty="0"/>
              <a:t>(BCSC</a:t>
            </a:r>
            <a:r>
              <a:rPr spc="-75" dirty="0"/>
              <a:t> </a:t>
            </a:r>
            <a:r>
              <a:rPr dirty="0"/>
              <a:t>–</a:t>
            </a:r>
            <a:r>
              <a:rPr spc="-95" dirty="0"/>
              <a:t> </a:t>
            </a:r>
            <a:r>
              <a:rPr spc="-10" dirty="0"/>
              <a:t>1003)</a:t>
            </a:r>
            <a:endParaRPr spc="-10" dirty="0"/>
          </a:p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4800" spc="-50" dirty="0"/>
              <a:t>Topic:</a:t>
            </a:r>
            <a:r>
              <a:rPr sz="4800" spc="-235" dirty="0"/>
              <a:t> </a:t>
            </a:r>
            <a:r>
              <a:rPr sz="4800" spc="-10" dirty="0">
                <a:solidFill>
                  <a:srgbClr val="FF0000"/>
                </a:solidFill>
              </a:rPr>
              <a:t>Transaction</a:t>
            </a:r>
            <a:r>
              <a:rPr sz="4800" spc="-200" dirty="0">
                <a:solidFill>
                  <a:srgbClr val="FF0000"/>
                </a:solidFill>
              </a:rPr>
              <a:t> </a:t>
            </a:r>
            <a:r>
              <a:rPr sz="4800" spc="-10" dirty="0">
                <a:solidFill>
                  <a:srgbClr val="FF0000"/>
                </a:solidFill>
              </a:rPr>
              <a:t>Processing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725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Dr.</a:t>
            </a:r>
            <a:r>
              <a:rPr sz="2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Nikhil</a:t>
            </a:r>
            <a:r>
              <a:rPr sz="28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Govil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674620" y="3462528"/>
            <a:ext cx="6809740" cy="2200910"/>
            <a:chOff x="2674620" y="3462528"/>
            <a:chExt cx="6809740" cy="22009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3764" y="3471672"/>
              <a:ext cx="6790944" cy="218236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79192" y="3467100"/>
              <a:ext cx="6800215" cy="2192020"/>
            </a:xfrm>
            <a:custGeom>
              <a:avLst/>
              <a:gdLst/>
              <a:ahLst/>
              <a:cxnLst/>
              <a:rect l="l" t="t" r="r" b="b"/>
              <a:pathLst>
                <a:path w="6800215" h="2192020">
                  <a:moveTo>
                    <a:pt x="0" y="2191512"/>
                  </a:moveTo>
                  <a:lnTo>
                    <a:pt x="6800088" y="2191512"/>
                  </a:lnTo>
                  <a:lnTo>
                    <a:pt x="6800088" y="0"/>
                  </a:lnTo>
                  <a:lnTo>
                    <a:pt x="0" y="0"/>
                  </a:lnTo>
                  <a:lnTo>
                    <a:pt x="0" y="21915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Topics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be</a:t>
            </a:r>
            <a:r>
              <a:rPr spc="-85" dirty="0"/>
              <a:t> </a:t>
            </a:r>
            <a:r>
              <a:rPr spc="-10" dirty="0"/>
              <a:t>covered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691132"/>
            <a:ext cx="4481830" cy="39103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Property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Transaction</a:t>
            </a:r>
            <a:endParaRPr spc="-3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188211"/>
            <a:ext cx="11245850" cy="351282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6985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8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logically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related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operation.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group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tasks.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action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series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actions.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performed</a:t>
            </a:r>
            <a:r>
              <a:rPr sz="28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usually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perform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accessing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contents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2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7620">
              <a:lnSpc>
                <a:spcPts val="3020"/>
              </a:lnSpc>
            </a:pP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2800" spc="1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Suppose</a:t>
            </a:r>
            <a:r>
              <a:rPr sz="2800" spc="10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11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2800" spc="1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bank</a:t>
            </a:r>
            <a:r>
              <a:rPr sz="2800" spc="114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transfers</a:t>
            </a:r>
            <a:r>
              <a:rPr sz="2800" spc="12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Rs</a:t>
            </a:r>
            <a:r>
              <a:rPr sz="2800" spc="1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800</a:t>
            </a:r>
            <a:r>
              <a:rPr sz="2800" spc="11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800" spc="11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X's</a:t>
            </a:r>
            <a:r>
              <a:rPr sz="2800" spc="11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account</a:t>
            </a:r>
            <a:r>
              <a:rPr sz="2800" spc="11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Y's</a:t>
            </a:r>
            <a:r>
              <a:rPr sz="2800" spc="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account.</a:t>
            </a:r>
            <a:r>
              <a:rPr sz="2800" spc="-6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spc="-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small</a:t>
            </a:r>
            <a:r>
              <a:rPr sz="2800" spc="-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-2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2800" spc="-1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several</a:t>
            </a:r>
            <a:r>
              <a:rPr sz="2800" spc="-1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low-</a:t>
            </a:r>
            <a:r>
              <a:rPr sz="28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2800" spc="-2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tasks: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R="76200" algn="ctr">
              <a:lnSpc>
                <a:spcPct val="100000"/>
              </a:lnSpc>
              <a:spcBef>
                <a:spcPts val="635"/>
              </a:spcBef>
              <a:tabLst>
                <a:tab pos="6401435" algn="l"/>
              </a:tabLst>
            </a:pPr>
            <a:r>
              <a:rPr sz="2800" spc="-7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X’s</a:t>
            </a:r>
            <a:r>
              <a:rPr sz="2800" spc="-12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A/c</a:t>
            </a:r>
            <a:r>
              <a:rPr sz="280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7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Y’s</a:t>
            </a:r>
            <a:r>
              <a:rPr sz="2800" spc="-12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A/c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4764023"/>
            <a:ext cx="3430524" cy="17922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4071" y="4764023"/>
            <a:ext cx="3450335" cy="1792224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5709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Operations</a:t>
            </a:r>
            <a:r>
              <a:rPr spc="-100" dirty="0"/>
              <a:t> </a:t>
            </a:r>
            <a:r>
              <a:rPr dirty="0"/>
              <a:t>of</a:t>
            </a:r>
            <a:r>
              <a:rPr spc="-165" dirty="0"/>
              <a:t> </a:t>
            </a:r>
            <a:r>
              <a:rPr spc="-10" dirty="0"/>
              <a:t>Transaction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309" y="1297939"/>
            <a:ext cx="11243945" cy="47879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(X):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3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stores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buffer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memory.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1303020" algn="l"/>
                <a:tab pos="5304155" algn="l"/>
                <a:tab pos="6673215" algn="l"/>
                <a:tab pos="1026414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(X):</a:t>
            </a:r>
            <a:r>
              <a:rPr sz="32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32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2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used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write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32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back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to</a:t>
            </a:r>
            <a:r>
              <a:rPr sz="32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buffer.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3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Commit: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save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work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permanently.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30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Rollback: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undo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work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done.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Transaction</a:t>
            </a:r>
            <a:r>
              <a:rPr spc="-195" dirty="0"/>
              <a:t> </a:t>
            </a:r>
            <a:r>
              <a:rPr spc="-10" dirty="0"/>
              <a:t>Property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309" y="1297939"/>
            <a:ext cx="11244580" cy="5008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four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properties.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buFont typeface="Arial MT"/>
              <a:buChar char="•"/>
              <a:tabLst>
                <a:tab pos="241300" algn="l"/>
                <a:tab pos="495046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3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maintain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consistency</a:t>
            </a:r>
            <a:r>
              <a:rPr sz="32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32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before</a:t>
            </a:r>
            <a:r>
              <a:rPr sz="32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4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are: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854710" lvl="1" indent="-384810">
              <a:lnSpc>
                <a:spcPct val="100000"/>
              </a:lnSpc>
              <a:spcBef>
                <a:spcPts val="170"/>
              </a:spcBef>
              <a:buFont typeface="Wingdings" panose="05000000000000000000"/>
              <a:buChar char=""/>
              <a:tabLst>
                <a:tab pos="854710" algn="l"/>
              </a:tabLst>
            </a:pP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Atomicity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875030" lvl="1" indent="-405130">
              <a:lnSpc>
                <a:spcPct val="100000"/>
              </a:lnSpc>
              <a:spcBef>
                <a:spcPts val="170"/>
              </a:spcBef>
              <a:buFont typeface="Wingdings" panose="05000000000000000000"/>
              <a:buChar char=""/>
              <a:tabLst>
                <a:tab pos="875030" algn="l"/>
              </a:tabLst>
            </a:pP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Consistency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874395" lvl="1" indent="-404495">
              <a:lnSpc>
                <a:spcPct val="100000"/>
              </a:lnSpc>
              <a:spcBef>
                <a:spcPts val="165"/>
              </a:spcBef>
              <a:buFont typeface="Wingdings" panose="05000000000000000000"/>
              <a:buChar char=""/>
              <a:tabLst>
                <a:tab pos="873760" algn="l"/>
              </a:tabLst>
            </a:pP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Isolation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875030" lvl="1" indent="-405130">
              <a:lnSpc>
                <a:spcPct val="100000"/>
              </a:lnSpc>
              <a:spcBef>
                <a:spcPts val="160"/>
              </a:spcBef>
              <a:buFont typeface="Wingdings" panose="05000000000000000000"/>
              <a:buChar char=""/>
              <a:tabLst>
                <a:tab pos="875030" algn="l"/>
              </a:tabLst>
            </a:pP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Durability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6255" y="4101704"/>
            <a:ext cx="3441906" cy="2289331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21678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Atomicity</a:t>
            </a:r>
            <a:endParaRPr u="sng" spc="-10" dirty="0">
              <a:solidFill>
                <a:srgbClr val="006FC0"/>
              </a:solidFill>
              <a:uFill>
                <a:solidFill>
                  <a:srgbClr val="006FC0"/>
                </a:solidFill>
              </a:u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59560" y="184176"/>
            <a:ext cx="1855557" cy="8353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701" y="1059941"/>
            <a:ext cx="11245215" cy="496951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0665" marR="5080" indent="-228600">
              <a:lnSpc>
                <a:spcPts val="324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states</a:t>
            </a:r>
            <a:r>
              <a:rPr sz="3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take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place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once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not,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aborted.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1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midway,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i.e.,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occur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partially.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6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6350" indent="-228600">
              <a:lnSpc>
                <a:spcPts val="3240"/>
              </a:lnSpc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 is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treated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unit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either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run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completion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is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executed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all.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9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Atomicity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involves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0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operations: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826770" lvl="1" indent="-357505">
              <a:lnSpc>
                <a:spcPct val="100000"/>
              </a:lnSpc>
              <a:spcBef>
                <a:spcPts val="205"/>
              </a:spcBef>
              <a:buFont typeface="Wingdings" panose="05000000000000000000"/>
              <a:buChar char=""/>
              <a:tabLst>
                <a:tab pos="826135" algn="l"/>
              </a:tabLst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Abort: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aborts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visible.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845820" lvl="1" indent="-376555">
              <a:lnSpc>
                <a:spcPct val="100000"/>
              </a:lnSpc>
              <a:spcBef>
                <a:spcPts val="195"/>
              </a:spcBef>
              <a:buFont typeface="Wingdings" panose="05000000000000000000"/>
              <a:buChar char=""/>
              <a:tabLst>
                <a:tab pos="845185" algn="l"/>
              </a:tabLst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Commit: If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commits then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visible.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Consistency</a:t>
            </a:r>
            <a:endParaRPr u="sng" spc="-10" dirty="0">
              <a:solidFill>
                <a:srgbClr val="006FC0"/>
              </a:solidFill>
              <a:uFill>
                <a:solidFill>
                  <a:srgbClr val="006FC0"/>
                </a:solidFill>
              </a:u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59560" y="184176"/>
            <a:ext cx="1855557" cy="8353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701" y="1357376"/>
            <a:ext cx="11245215" cy="409447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39395" marR="6985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0665" algn="l"/>
                <a:tab pos="1071880" algn="l"/>
                <a:tab pos="2644775" algn="l"/>
                <a:tab pos="4605020" algn="l"/>
                <a:tab pos="5298440" algn="l"/>
                <a:tab pos="7302500" algn="l"/>
                <a:tab pos="7861300" algn="l"/>
                <a:tab pos="8669655" algn="l"/>
                <a:tab pos="9363075" algn="l"/>
                <a:tab pos="1096200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integrity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constraints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maintained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consistent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before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39395" marR="5080" indent="-227330">
              <a:lnSpc>
                <a:spcPts val="3460"/>
              </a:lnSpc>
              <a:buFont typeface="Arial MT"/>
              <a:buChar char="•"/>
              <a:tabLst>
                <a:tab pos="240665" algn="l"/>
                <a:tab pos="1035050" algn="l"/>
                <a:tab pos="2776855" algn="l"/>
                <a:tab pos="3275965" algn="l"/>
                <a:tab pos="3618865" algn="l"/>
                <a:tab pos="5565140" algn="l"/>
                <a:tab pos="6357620" algn="l"/>
                <a:tab pos="7378700" algn="l"/>
                <a:tab pos="7720330" algn="l"/>
                <a:tab pos="9283700" algn="l"/>
                <a:tab pos="9762490" algn="l"/>
                <a:tab pos="1084961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leave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either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prior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stable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stable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state.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39395" marR="6985" indent="-227330">
              <a:lnSpc>
                <a:spcPts val="3460"/>
              </a:lnSpc>
              <a:buFont typeface="Arial MT"/>
              <a:buChar char="•"/>
              <a:tabLst>
                <a:tab pos="240665" algn="l"/>
                <a:tab pos="1138555" algn="l"/>
                <a:tab pos="3188970" algn="l"/>
                <a:tab pos="3723640" algn="l"/>
                <a:tab pos="4735830" algn="l"/>
                <a:tab pos="5316220" algn="l"/>
                <a:tab pos="7160895" algn="l"/>
                <a:tab pos="7921625" algn="l"/>
                <a:tab pos="9588500" algn="l"/>
                <a:tab pos="1064196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transform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consistent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consistent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state.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20083" y="3004515"/>
            <a:ext cx="29603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none" dirty="0"/>
              <a:t>Data</a:t>
            </a:r>
            <a:r>
              <a:rPr sz="2800" u="none" spc="-45" dirty="0"/>
              <a:t> </a:t>
            </a:r>
            <a:r>
              <a:rPr sz="2800" u="none" spc="-10" dirty="0"/>
              <a:t>Independence</a:t>
            </a:r>
            <a:endParaRPr sz="280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19177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Isolation</a:t>
            </a:r>
            <a:endParaRPr u="sng" spc="-10" dirty="0">
              <a:solidFill>
                <a:srgbClr val="006FC0"/>
              </a:solidFill>
              <a:uFill>
                <a:solidFill>
                  <a:srgbClr val="006FC0"/>
                </a:solidFill>
              </a:u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59560" y="184176"/>
            <a:ext cx="1855557" cy="8353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701" y="1059941"/>
            <a:ext cx="11243945" cy="46958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0665" marR="5080" indent="-228600" algn="just">
              <a:lnSpc>
                <a:spcPts val="324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6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shows</a:t>
            </a:r>
            <a:r>
              <a:rPr sz="3000" spc="6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0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0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30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30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30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0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0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30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until</a:t>
            </a:r>
            <a:r>
              <a:rPr sz="30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30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completed.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5715" indent="-228600" algn="just">
              <a:lnSpc>
                <a:spcPts val="324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isolation,</a:t>
            </a:r>
            <a:r>
              <a:rPr sz="30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30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executed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30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X,</a:t>
            </a:r>
            <a:r>
              <a:rPr sz="30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30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can't</a:t>
            </a:r>
            <a:r>
              <a:rPr sz="30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30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0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0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0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transaction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T2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until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ends.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6350" indent="-228600" algn="just">
              <a:lnSpc>
                <a:spcPts val="3240"/>
              </a:lnSpc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concurrency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subsystem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enforced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isolation property.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22828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Durability</a:t>
            </a:r>
            <a:endParaRPr u="sng" spc="-10" dirty="0">
              <a:solidFill>
                <a:srgbClr val="006FC0"/>
              </a:solidFill>
              <a:uFill>
                <a:solidFill>
                  <a:srgbClr val="006FC0"/>
                </a:solidFill>
              </a:u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59560" y="184176"/>
            <a:ext cx="1855557" cy="8353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701" y="1059941"/>
            <a:ext cx="11245850" cy="510730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0665" marR="7620" indent="-228600" algn="just">
              <a:lnSpc>
                <a:spcPts val="3240"/>
              </a:lnSpc>
              <a:spcBef>
                <a:spcPts val="505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  durability  property</a:t>
            </a:r>
            <a:r>
              <a:rPr sz="3000" spc="7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  used</a:t>
            </a:r>
            <a:r>
              <a:rPr sz="3000" spc="7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indicate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  performance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database's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consistent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state.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states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permanent</a:t>
            </a:r>
            <a:r>
              <a:rPr sz="30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changes.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5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5080" indent="-228600" algn="just">
              <a:lnSpc>
                <a:spcPct val="90000"/>
              </a:lnSpc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30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30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lost</a:t>
            </a:r>
            <a:r>
              <a:rPr sz="30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failure.</a:t>
            </a:r>
            <a:r>
              <a:rPr sz="30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0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completed,</a:t>
            </a:r>
            <a:r>
              <a:rPr sz="3000" spc="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reaches</a:t>
            </a:r>
            <a:r>
              <a:rPr sz="3000" spc="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30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3000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consistent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state.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consistent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lost,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even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event</a:t>
            </a:r>
            <a:r>
              <a:rPr sz="30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system's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failure.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4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5080" indent="-228600" algn="just">
              <a:lnSpc>
                <a:spcPts val="3240"/>
              </a:lnSpc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recovery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subsystem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3000" spc="20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responsibility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Durability</a:t>
            </a:r>
            <a:r>
              <a:rPr sz="30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property.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State</a:t>
            </a:r>
            <a:r>
              <a:rPr spc="-55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20" dirty="0"/>
              <a:t>Transaction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309" y="1305560"/>
            <a:ext cx="9464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states: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0919" y="2076685"/>
            <a:ext cx="8157233" cy="4265205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4382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State</a:t>
            </a:r>
            <a:r>
              <a:rPr spc="-55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20" dirty="0"/>
              <a:t>Transaction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59560" y="184176"/>
            <a:ext cx="1855557" cy="8353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701" y="977645"/>
            <a:ext cx="11243310" cy="54425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Active</a:t>
            </a:r>
            <a:r>
              <a:rPr sz="3000" spc="-7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state: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5080" indent="-228600">
              <a:lnSpc>
                <a:spcPts val="324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active</a:t>
            </a:r>
            <a:r>
              <a:rPr sz="30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30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30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transaction.</a:t>
            </a:r>
            <a:r>
              <a:rPr sz="30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state,</a:t>
            </a:r>
            <a:r>
              <a:rPr sz="30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executed.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6350" indent="-228600">
              <a:lnSpc>
                <a:spcPts val="3240"/>
              </a:lnSpc>
              <a:spcBef>
                <a:spcPts val="995"/>
              </a:spcBef>
              <a:buFont typeface="Arial MT"/>
              <a:buChar char="•"/>
              <a:tabLst>
                <a:tab pos="240665" algn="l"/>
                <a:tab pos="917575" algn="l"/>
                <a:tab pos="2463165" algn="l"/>
                <a:tab pos="3966210" algn="l"/>
                <a:tab pos="4431030" algn="l"/>
                <a:tab pos="5805805" algn="l"/>
                <a:tab pos="6272530" algn="l"/>
                <a:tab pos="7753350" algn="l"/>
                <a:tab pos="8070850" algn="l"/>
                <a:tab pos="9190990" algn="l"/>
                <a:tab pos="9591675" algn="l"/>
                <a:tab pos="10477500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Insertion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deletion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updating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here.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still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saved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Partially</a:t>
            </a:r>
            <a:r>
              <a:rPr sz="3000" spc="-7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committed: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5715" indent="-228600">
              <a:lnSpc>
                <a:spcPts val="3240"/>
              </a:lnSpc>
              <a:spcBef>
                <a:spcPts val="1045"/>
              </a:spcBef>
              <a:buFont typeface="Arial MT"/>
              <a:buChar char="•"/>
              <a:tabLst>
                <a:tab pos="240665" algn="l"/>
                <a:tab pos="812800" algn="l"/>
                <a:tab pos="1532255" algn="l"/>
                <a:tab pos="3058160" algn="l"/>
                <a:tab pos="4946015" algn="l"/>
                <a:tab pos="5995035" algn="l"/>
                <a:tab pos="6418580" algn="l"/>
                <a:tab pos="8346440" algn="l"/>
                <a:tab pos="9913620" algn="l"/>
                <a:tab pos="10527665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partially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committed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state,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executes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final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operation,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still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saved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5715" indent="-228600">
              <a:lnSpc>
                <a:spcPts val="3240"/>
              </a:lnSpc>
              <a:spcBef>
                <a:spcPts val="995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total</a:t>
            </a:r>
            <a:r>
              <a:rPr sz="30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mark</a:t>
            </a:r>
            <a:r>
              <a:rPr sz="30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calculation</a:t>
            </a:r>
            <a:r>
              <a:rPr sz="30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30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final</a:t>
            </a:r>
            <a:r>
              <a:rPr sz="30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display</a:t>
            </a:r>
            <a:r>
              <a:rPr sz="30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total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marks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step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executed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state.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4382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State</a:t>
            </a:r>
            <a:r>
              <a:rPr spc="-55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20" dirty="0"/>
              <a:t>Transaction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59560" y="184176"/>
            <a:ext cx="1855557" cy="8353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701" y="977645"/>
            <a:ext cx="11243310" cy="54425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0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Committed: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5080" indent="-228600">
              <a:lnSpc>
                <a:spcPts val="324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87295" algn="l"/>
                <a:tab pos="2900680" algn="l"/>
                <a:tab pos="3674745" algn="l"/>
                <a:tab pos="4130675" algn="l"/>
                <a:tab pos="4650740" algn="l"/>
                <a:tab pos="5107940" algn="l"/>
                <a:tab pos="5436870" algn="l"/>
                <a:tab pos="7229475" algn="l"/>
                <a:tab pos="8089265" algn="l"/>
                <a:tab pos="8481060" algn="l"/>
                <a:tab pos="8852535" algn="l"/>
                <a:tab pos="10327005" algn="l"/>
                <a:tab pos="1086929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said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committed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executes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30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successfully.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6350" indent="-228600">
              <a:lnSpc>
                <a:spcPts val="3240"/>
              </a:lnSpc>
              <a:spcBef>
                <a:spcPts val="995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state,</a:t>
            </a:r>
            <a:r>
              <a:rPr sz="30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effects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30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permanently</a:t>
            </a:r>
            <a:r>
              <a:rPr sz="30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saved</a:t>
            </a:r>
            <a:r>
              <a:rPr sz="30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database system.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Failed</a:t>
            </a:r>
            <a:r>
              <a:rPr sz="3000" spc="-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state: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5080" indent="-228600">
              <a:lnSpc>
                <a:spcPts val="3240"/>
              </a:lnSpc>
              <a:spcBef>
                <a:spcPts val="1045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0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checks</a:t>
            </a:r>
            <a:r>
              <a:rPr sz="30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30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0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recovery</a:t>
            </a:r>
            <a:r>
              <a:rPr sz="30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fails,</a:t>
            </a:r>
            <a:r>
              <a:rPr sz="30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then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said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failed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state.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6350" indent="-228600">
              <a:lnSpc>
                <a:spcPts val="3240"/>
              </a:lnSpc>
              <a:spcBef>
                <a:spcPts val="995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total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mark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calculation,</a:t>
            </a:r>
            <a:r>
              <a:rPr sz="30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able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fire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query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fetch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marks,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fail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execute.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43827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State</a:t>
            </a:r>
            <a:r>
              <a:rPr spc="-55" dirty="0"/>
              <a:t> </a:t>
            </a:r>
            <a:r>
              <a:rPr dirty="0"/>
              <a:t>of</a:t>
            </a:r>
            <a:r>
              <a:rPr spc="-120" dirty="0"/>
              <a:t> </a:t>
            </a:r>
            <a:r>
              <a:rPr spc="-20" dirty="0"/>
              <a:t>Transaction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59560" y="184176"/>
            <a:ext cx="1855557" cy="8353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701" y="977645"/>
            <a:ext cx="11243945" cy="54940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0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Aborted: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5715" indent="-228600" algn="just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0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checks</a:t>
            </a:r>
            <a:r>
              <a:rPr sz="30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fail</a:t>
            </a:r>
            <a:r>
              <a:rPr sz="30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0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reached</a:t>
            </a:r>
            <a:r>
              <a:rPr sz="30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failed</a:t>
            </a:r>
            <a:r>
              <a:rPr sz="30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state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recovery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sure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30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previous</a:t>
            </a:r>
            <a:r>
              <a:rPr sz="30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consistent</a:t>
            </a:r>
            <a:r>
              <a:rPr sz="30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state.</a:t>
            </a:r>
            <a:r>
              <a:rPr sz="30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000" spc="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abort</a:t>
            </a:r>
            <a:r>
              <a:rPr sz="30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000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roll</a:t>
            </a:r>
            <a:r>
              <a:rPr sz="3000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back</a:t>
            </a:r>
            <a:r>
              <a:rPr sz="30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bring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consistent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state.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5080" indent="-228600" algn="just">
              <a:lnSpc>
                <a:spcPct val="90000"/>
              </a:lnSpc>
              <a:spcBef>
                <a:spcPts val="995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fails</a:t>
            </a:r>
            <a:r>
              <a:rPr sz="30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middle</a:t>
            </a:r>
            <a:r>
              <a:rPr sz="30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before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executing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transaction,</a:t>
            </a:r>
            <a:r>
              <a:rPr sz="3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executed</a:t>
            </a:r>
            <a:r>
              <a:rPr sz="30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transactions</a:t>
            </a:r>
            <a:r>
              <a:rPr sz="30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rolled</a:t>
            </a:r>
            <a:r>
              <a:rPr sz="30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back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consistent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state.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0665" marR="5080" indent="-228600" algn="just">
              <a:lnSpc>
                <a:spcPts val="3240"/>
              </a:lnSpc>
              <a:spcBef>
                <a:spcPts val="1045"/>
              </a:spcBef>
              <a:buFont typeface="Arial MT"/>
              <a:buChar char="•"/>
              <a:tabLst>
                <a:tab pos="24066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aborting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transaction,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recovery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module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select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operations: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845820" lvl="1" indent="-376555" algn="just">
              <a:lnSpc>
                <a:spcPct val="100000"/>
              </a:lnSpc>
              <a:spcBef>
                <a:spcPts val="160"/>
              </a:spcBef>
              <a:buFont typeface="Wingdings" panose="05000000000000000000"/>
              <a:buChar char=""/>
              <a:tabLst>
                <a:tab pos="845185" algn="l"/>
              </a:tabLst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Re-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transaction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845820" lvl="1" indent="-376555" algn="just">
              <a:lnSpc>
                <a:spcPct val="100000"/>
              </a:lnSpc>
              <a:spcBef>
                <a:spcPts val="195"/>
              </a:spcBef>
              <a:buFont typeface="Wingdings" panose="05000000000000000000"/>
              <a:buChar char=""/>
              <a:tabLst>
                <a:tab pos="845185" algn="l"/>
              </a:tabLst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Kill the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77113" y="1428114"/>
            <a:ext cx="11464925" cy="4972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1497965" algn="l"/>
                <a:tab pos="2967355" algn="l"/>
                <a:tab pos="3761740" algn="l"/>
                <a:tab pos="5661025" algn="l"/>
                <a:tab pos="7051040" algn="l"/>
                <a:tab pos="8930005" algn="l"/>
                <a:tab pos="109347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4th 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5th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1228725" algn="l"/>
                <a:tab pos="1716405" algn="l"/>
                <a:tab pos="2376170" algn="l"/>
                <a:tab pos="3091180" algn="l"/>
                <a:tab pos="5318125" algn="l"/>
                <a:tab pos="5851525" algn="l"/>
                <a:tab pos="7559675" algn="l"/>
                <a:tab pos="9416415" algn="l"/>
                <a:tab pos="1015428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8th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Edition,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1071245" algn="l"/>
                <a:tab pos="2472055" algn="l"/>
                <a:tab pos="3959860" algn="l"/>
                <a:tab pos="5478145" algn="l"/>
                <a:tab pos="7402830" algn="l"/>
                <a:tab pos="8939530" algn="l"/>
                <a:tab pos="1111123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(2011).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2nd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Prentice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Hall.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https://</a:t>
            </a:r>
            <a:r>
              <a:rPr sz="3200" spc="-20" dirty="0">
                <a:latin typeface="Times New Roman" panose="02020603050405020304"/>
                <a:cs typeface="Times New Roman" panose="02020603050405020304"/>
                <a:hlinkClick r:id="rId1"/>
              </a:rPr>
              <a:t>www.javatpoint.com/dbms-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hlinkClick r:id="rId1"/>
              </a:rPr>
              <a:t>file-</a:t>
            </a:r>
            <a:r>
              <a:rPr sz="3200" dirty="0">
                <a:latin typeface="Times New Roman" panose="02020603050405020304"/>
                <a:cs typeface="Times New Roman" panose="02020603050405020304"/>
                <a:hlinkClick r:id="rId1"/>
              </a:rPr>
              <a:t>organization/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08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September'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2021.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1653" rIns="0" bIns="0" rtlCol="0">
            <a:spAutoFit/>
          </a:bodyPr>
          <a:lstStyle/>
          <a:p>
            <a:pPr marL="622300">
              <a:lnSpc>
                <a:spcPct val="100000"/>
              </a:lnSpc>
              <a:spcBef>
                <a:spcPts val="670"/>
              </a:spcBef>
            </a:pPr>
            <a:r>
              <a:rPr dirty="0"/>
              <a:t>Database</a:t>
            </a:r>
            <a:r>
              <a:rPr spc="-100" dirty="0"/>
              <a:t> </a:t>
            </a:r>
            <a:r>
              <a:rPr dirty="0"/>
              <a:t>Management</a:t>
            </a:r>
            <a:r>
              <a:rPr spc="-100" dirty="0"/>
              <a:t> </a:t>
            </a:r>
            <a:r>
              <a:rPr dirty="0"/>
              <a:t>System</a:t>
            </a:r>
            <a:r>
              <a:rPr spc="-100" dirty="0"/>
              <a:t> </a:t>
            </a:r>
            <a:r>
              <a:rPr dirty="0"/>
              <a:t>(BCSC</a:t>
            </a:r>
            <a:r>
              <a:rPr spc="-75" dirty="0"/>
              <a:t> </a:t>
            </a:r>
            <a:r>
              <a:rPr dirty="0"/>
              <a:t>–</a:t>
            </a:r>
            <a:r>
              <a:rPr spc="-95" dirty="0"/>
              <a:t> </a:t>
            </a:r>
            <a:r>
              <a:rPr spc="-10" dirty="0"/>
              <a:t>1003)</a:t>
            </a:r>
            <a:endParaRPr spc="-10" dirty="0"/>
          </a:p>
          <a:p>
            <a:pPr marL="513080">
              <a:lnSpc>
                <a:spcPct val="100000"/>
              </a:lnSpc>
              <a:spcBef>
                <a:spcPts val="690"/>
              </a:spcBef>
            </a:pPr>
            <a:r>
              <a:rPr sz="4800" spc="-35" dirty="0"/>
              <a:t>Topic:</a:t>
            </a:r>
            <a:r>
              <a:rPr sz="4800" spc="-130" dirty="0"/>
              <a:t> </a:t>
            </a:r>
            <a:r>
              <a:rPr sz="4800" dirty="0">
                <a:solidFill>
                  <a:srgbClr val="FF0000"/>
                </a:solidFill>
              </a:rPr>
              <a:t>Concurrency</a:t>
            </a:r>
            <a:r>
              <a:rPr sz="4800" spc="-160" dirty="0">
                <a:solidFill>
                  <a:srgbClr val="FF0000"/>
                </a:solidFill>
              </a:rPr>
              <a:t> </a:t>
            </a:r>
            <a:r>
              <a:rPr sz="4800" dirty="0">
                <a:solidFill>
                  <a:srgbClr val="FF0000"/>
                </a:solidFill>
              </a:rPr>
              <a:t>Control</a:t>
            </a:r>
            <a:r>
              <a:rPr sz="4800" spc="-210" dirty="0">
                <a:solidFill>
                  <a:srgbClr val="FF0000"/>
                </a:solidFill>
              </a:rPr>
              <a:t> </a:t>
            </a:r>
            <a:r>
              <a:rPr sz="4800" spc="-10" dirty="0">
                <a:solidFill>
                  <a:srgbClr val="FF0000"/>
                </a:solidFill>
              </a:rPr>
              <a:t>Techniques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725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Dr.</a:t>
            </a:r>
            <a:r>
              <a:rPr sz="2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Nikhil</a:t>
            </a:r>
            <a:r>
              <a:rPr sz="28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Govil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384803" y="3363467"/>
            <a:ext cx="5387340" cy="2400300"/>
            <a:chOff x="3384803" y="3363467"/>
            <a:chExt cx="5387340" cy="24003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2058" y="3890440"/>
              <a:ext cx="5127358" cy="15966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89375" y="3368039"/>
              <a:ext cx="5378450" cy="2391410"/>
            </a:xfrm>
            <a:custGeom>
              <a:avLst/>
              <a:gdLst/>
              <a:ahLst/>
              <a:cxnLst/>
              <a:rect l="l" t="t" r="r" b="b"/>
              <a:pathLst>
                <a:path w="5378450" h="2391410">
                  <a:moveTo>
                    <a:pt x="0" y="2391156"/>
                  </a:moveTo>
                  <a:lnTo>
                    <a:pt x="5378196" y="2391156"/>
                  </a:lnTo>
                  <a:lnTo>
                    <a:pt x="5378196" y="0"/>
                  </a:lnTo>
                  <a:lnTo>
                    <a:pt x="0" y="0"/>
                  </a:lnTo>
                  <a:lnTo>
                    <a:pt x="0" y="2391156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</a:t>
            </a:r>
            <a:r>
              <a:rPr sz="3600" spc="-60" dirty="0"/>
              <a:t> </a:t>
            </a:r>
            <a:r>
              <a:rPr sz="3600" spc="-10" dirty="0"/>
              <a:t>Independence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5175" y="1315923"/>
            <a:ext cx="4217035" cy="8947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1300" marR="5080" indent="-228600">
              <a:lnSpc>
                <a:spcPts val="3240"/>
              </a:lnSpc>
              <a:spcBef>
                <a:spcPts val="510"/>
              </a:spcBef>
              <a:buFont typeface="Arial MT"/>
              <a:buChar char="•"/>
              <a:tabLst>
                <a:tab pos="241300" algn="l"/>
                <a:tab pos="1268095" algn="l"/>
                <a:tab pos="3674745" algn="l"/>
              </a:tabLst>
            </a:pP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independence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architecture.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64582" y="1315923"/>
            <a:ext cx="642112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80085" algn="l"/>
                <a:tab pos="2470785" algn="l"/>
                <a:tab pos="3602990" algn="l"/>
                <a:tab pos="4375785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explained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three-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schema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5175" y="2805429"/>
            <a:ext cx="10924540" cy="346011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6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independence</a:t>
            </a:r>
            <a:r>
              <a:rPr sz="30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refers</a:t>
            </a:r>
            <a:r>
              <a:rPr sz="30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characteristic</a:t>
            </a:r>
            <a:r>
              <a:rPr sz="30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30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able</a:t>
            </a:r>
            <a:r>
              <a:rPr sz="30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modify</a:t>
            </a:r>
            <a:r>
              <a:rPr sz="30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altering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next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higher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level.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3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independence: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465580" lvl="1" indent="-538480">
              <a:lnSpc>
                <a:spcPct val="100000"/>
              </a:lnSpc>
              <a:spcBef>
                <a:spcPts val="635"/>
              </a:spcBef>
              <a:buAutoNum type="arabicParenBoth"/>
              <a:tabLst>
                <a:tab pos="146558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3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Independence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and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465580" lvl="1" indent="-538480">
              <a:lnSpc>
                <a:spcPct val="100000"/>
              </a:lnSpc>
              <a:spcBef>
                <a:spcPts val="635"/>
              </a:spcBef>
              <a:buAutoNum type="arabicParenBoth"/>
              <a:tabLst>
                <a:tab pos="146558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Independence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Topics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be</a:t>
            </a:r>
            <a:r>
              <a:rPr spc="-85" dirty="0"/>
              <a:t> </a:t>
            </a:r>
            <a:r>
              <a:rPr spc="-10" dirty="0"/>
              <a:t>covered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566799"/>
            <a:ext cx="7607934" cy="4688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Concurrent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DBMS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Problems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concurrent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execution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Concurrency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Protocol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786130" lvl="1" indent="-317500">
              <a:lnSpc>
                <a:spcPct val="100000"/>
              </a:lnSpc>
              <a:buSzPct val="96000"/>
              <a:buFont typeface="Wingdings" panose="05000000000000000000"/>
              <a:buChar char=""/>
              <a:tabLst>
                <a:tab pos="78613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Protocol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786130" lvl="1" indent="-317500">
              <a:lnSpc>
                <a:spcPct val="100000"/>
              </a:lnSpc>
              <a:spcBef>
                <a:spcPts val="155"/>
              </a:spcBef>
              <a:buSzPct val="96000"/>
              <a:buFont typeface="Wingdings" panose="05000000000000000000"/>
              <a:buChar char=""/>
              <a:tabLst>
                <a:tab pos="78613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Timestamp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Concurrency</a:t>
            </a:r>
            <a:r>
              <a:rPr sz="28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8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Protocol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786130" lvl="1" indent="-317500">
              <a:lnSpc>
                <a:spcPct val="100000"/>
              </a:lnSpc>
              <a:spcBef>
                <a:spcPts val="170"/>
              </a:spcBef>
              <a:buSzPct val="96000"/>
              <a:buFont typeface="Wingdings" panose="05000000000000000000"/>
              <a:buChar char=""/>
              <a:tabLst>
                <a:tab pos="78613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Validation</a:t>
            </a:r>
            <a:r>
              <a:rPr sz="28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8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Concurrency</a:t>
            </a:r>
            <a:r>
              <a:rPr sz="28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Protocol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69996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Concurrent</a:t>
            </a:r>
            <a:r>
              <a:rPr spc="-110" dirty="0"/>
              <a:t> </a:t>
            </a:r>
            <a:r>
              <a:rPr dirty="0"/>
              <a:t>Execution</a:t>
            </a:r>
            <a:r>
              <a:rPr spc="-130" dirty="0"/>
              <a:t> </a:t>
            </a:r>
            <a:r>
              <a:rPr dirty="0"/>
              <a:t>in</a:t>
            </a:r>
            <a:r>
              <a:rPr spc="-114" dirty="0"/>
              <a:t> </a:t>
            </a:r>
            <a:r>
              <a:rPr spc="-20" dirty="0"/>
              <a:t>DBMS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832" y="1059941"/>
            <a:ext cx="11125835" cy="524446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0" marR="5080" indent="-228600" algn="just">
              <a:lnSpc>
                <a:spcPts val="3240"/>
              </a:lnSpc>
              <a:spcBef>
                <a:spcPts val="50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multi-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30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system,</a:t>
            </a:r>
            <a:r>
              <a:rPr sz="30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30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users</a:t>
            </a:r>
            <a:r>
              <a:rPr sz="30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0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30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30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same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0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time,</a:t>
            </a:r>
            <a:r>
              <a:rPr sz="30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0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30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concurrent</a:t>
            </a:r>
            <a:r>
              <a:rPr sz="30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30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While</a:t>
            </a:r>
            <a:r>
              <a:rPr sz="3000" spc="3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3000" spc="3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spc="3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3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transactions,</a:t>
            </a:r>
            <a:r>
              <a:rPr sz="3000" spc="3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000" spc="3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occurs</a:t>
            </a:r>
            <a:r>
              <a:rPr sz="3000" spc="3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requirement</a:t>
            </a:r>
            <a:r>
              <a:rPr sz="30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0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00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30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users</a:t>
            </a:r>
            <a:r>
              <a:rPr sz="30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performing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operations,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  that  case,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concurrent  execution  of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performed.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1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715" indent="-22860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simultaneous</a:t>
            </a:r>
            <a:r>
              <a:rPr sz="30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30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performed</a:t>
            </a:r>
            <a:r>
              <a:rPr sz="30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30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30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an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concurrent</a:t>
            </a:r>
            <a:r>
              <a:rPr sz="30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manner,</a:t>
            </a:r>
            <a:r>
              <a:rPr sz="30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30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0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30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affect</a:t>
            </a:r>
            <a:r>
              <a:rPr sz="30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0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executing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operations,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thus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maintaining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consistency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Problems</a:t>
            </a:r>
            <a:r>
              <a:rPr spc="-130" dirty="0"/>
              <a:t> </a:t>
            </a:r>
            <a:r>
              <a:rPr dirty="0"/>
              <a:t>with</a:t>
            </a:r>
            <a:r>
              <a:rPr spc="-135" dirty="0"/>
              <a:t> </a:t>
            </a:r>
            <a:r>
              <a:rPr spc="-10" dirty="0"/>
              <a:t>Concurrent</a:t>
            </a:r>
            <a:r>
              <a:rPr spc="-135" dirty="0"/>
              <a:t> </a:t>
            </a:r>
            <a:r>
              <a:rPr spc="-10" dirty="0"/>
              <a:t>Execution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832" y="1188211"/>
            <a:ext cx="11125200" cy="51860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algn="just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transaction,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2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operations.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there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6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28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manage</a:t>
            </a:r>
            <a:r>
              <a:rPr sz="28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8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8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concurrent</a:t>
            </a:r>
            <a:r>
              <a:rPr sz="28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28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6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transactions.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Otherwise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inconsistent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problems: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2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Lost</a:t>
            </a:r>
            <a:r>
              <a:rPr sz="2800" spc="4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spc="4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Problems:</a:t>
            </a:r>
            <a:r>
              <a:rPr sz="2800" spc="44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problem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occurs</a:t>
            </a:r>
            <a:r>
              <a:rPr sz="28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8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8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8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transactions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perform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read/write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items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items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incorrect.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5"/>
              </a:spcBef>
              <a:buClr>
                <a:srgbClr val="006FC0"/>
              </a:buClr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Dirty</a:t>
            </a:r>
            <a:r>
              <a:rPr sz="2800" spc="18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800" spc="17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Problems:</a:t>
            </a:r>
            <a:r>
              <a:rPr sz="2800" spc="17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dirty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problem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occurs</a:t>
            </a:r>
            <a:r>
              <a:rPr sz="28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transaction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updates</a:t>
            </a:r>
            <a:r>
              <a:rPr sz="28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800" spc="4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2800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somehow</a:t>
            </a:r>
            <a:r>
              <a:rPr sz="28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fails,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before</a:t>
            </a:r>
            <a:r>
              <a:rPr sz="2800" spc="6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6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gets</a:t>
            </a:r>
            <a:r>
              <a:rPr sz="2800" spc="6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rollback,</a:t>
            </a:r>
            <a:r>
              <a:rPr sz="2800" spc="6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updated</a:t>
            </a:r>
            <a:r>
              <a:rPr sz="2800" spc="6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6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800" spc="6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6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2800" spc="6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transaction.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</a:t>
            </a:r>
            <a:r>
              <a:rPr sz="3600" spc="-60" dirty="0"/>
              <a:t> </a:t>
            </a:r>
            <a:r>
              <a:rPr sz="3600" spc="-10" dirty="0"/>
              <a:t>Independence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5609" y="1431163"/>
            <a:ext cx="10923270" cy="465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30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latin typeface="Times New Roman" panose="02020603050405020304"/>
                <a:cs typeface="Times New Roman" panose="02020603050405020304"/>
              </a:rPr>
              <a:t>Independence: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6985" indent="-22860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3000" spc="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independence</a:t>
            </a:r>
            <a:r>
              <a:rPr sz="3000" spc="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refers</a:t>
            </a:r>
            <a:r>
              <a:rPr sz="3000" spc="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characteristic</a:t>
            </a:r>
            <a:r>
              <a:rPr sz="3000" spc="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being</a:t>
            </a:r>
            <a:r>
              <a:rPr sz="3000" spc="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able</a:t>
            </a:r>
            <a:r>
              <a:rPr sz="3000" spc="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conceptual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having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external schema.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24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30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independence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30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external</a:t>
            </a:r>
            <a:r>
              <a:rPr sz="30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30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conceptual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view.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6350" indent="-228600">
              <a:lnSpc>
                <a:spcPts val="324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conceptual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data,</a:t>
            </a:r>
            <a:r>
              <a:rPr sz="3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user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would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affected.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59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independence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occurs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user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level.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Concurrency</a:t>
            </a:r>
            <a:r>
              <a:rPr spc="-175" dirty="0"/>
              <a:t> </a:t>
            </a:r>
            <a:r>
              <a:rPr dirty="0"/>
              <a:t>Control</a:t>
            </a:r>
            <a:r>
              <a:rPr spc="-180" dirty="0"/>
              <a:t> </a:t>
            </a:r>
            <a:r>
              <a:rPr spc="-10" dirty="0"/>
              <a:t>Protocols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832" y="1188211"/>
            <a:ext cx="11126470" cy="50863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080" indent="-227330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Concurrency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2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concept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required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controlling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managing</a:t>
            </a:r>
            <a:r>
              <a:rPr sz="2800" spc="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5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concurrent</a:t>
            </a:r>
            <a:r>
              <a:rPr sz="2800" spc="5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2800" spc="5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800" spc="6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5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thus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avoiding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inconsistencies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database.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Thus,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maintaining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concurrency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concurrency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protocols.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concurrency</a:t>
            </a:r>
            <a:r>
              <a:rPr sz="2800" spc="25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protocols</a:t>
            </a:r>
            <a:r>
              <a:rPr sz="2800" spc="25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ensure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atomicity,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consistency,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isolation,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durability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serializability</a:t>
            </a:r>
            <a:r>
              <a:rPr sz="28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concurrent</a:t>
            </a:r>
            <a:r>
              <a:rPr sz="2800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2800" spc="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transactions.</a:t>
            </a:r>
            <a:r>
              <a:rPr sz="28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Therefore,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protocols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categorized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3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816610" lvl="1" indent="-346710">
              <a:lnSpc>
                <a:spcPct val="100000"/>
              </a:lnSpc>
              <a:buFont typeface="Wingdings" panose="05000000000000000000"/>
              <a:buChar char=""/>
              <a:tabLst>
                <a:tab pos="816610" algn="l"/>
              </a:tabLst>
            </a:pPr>
            <a:r>
              <a:rPr sz="240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2400" spc="-2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Based Concurrency</a:t>
            </a:r>
            <a:r>
              <a:rPr sz="2400" spc="-2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400" spc="-1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Protocol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0895" lvl="1" indent="-340995">
              <a:lnSpc>
                <a:spcPct val="100000"/>
              </a:lnSpc>
              <a:spcBef>
                <a:spcPts val="205"/>
              </a:spcBef>
              <a:buFont typeface="Wingdings" panose="05000000000000000000"/>
              <a:buChar char=""/>
              <a:tabLst>
                <a:tab pos="810895" algn="l"/>
              </a:tabLst>
            </a:pPr>
            <a:r>
              <a:rPr sz="240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2400" spc="-3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Stamp</a:t>
            </a:r>
            <a:r>
              <a:rPr sz="2400" spc="-3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Concurrency</a:t>
            </a:r>
            <a:r>
              <a:rPr sz="2400" spc="-5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400" spc="-6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Protocol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810260" lvl="1" indent="-340360">
              <a:lnSpc>
                <a:spcPct val="100000"/>
              </a:lnSpc>
              <a:spcBef>
                <a:spcPts val="215"/>
              </a:spcBef>
              <a:buFont typeface="Wingdings" panose="05000000000000000000"/>
              <a:buChar char=""/>
              <a:tabLst>
                <a:tab pos="810260" algn="l"/>
              </a:tabLst>
            </a:pPr>
            <a:r>
              <a:rPr sz="2400" spc="-2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Validation</a:t>
            </a:r>
            <a:r>
              <a:rPr sz="2400" spc="-4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400" spc="-1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Concurrency</a:t>
            </a:r>
            <a:r>
              <a:rPr sz="2400" spc="-15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400" spc="-2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solidFill>
                  <a:srgbClr val="001F5F"/>
                </a:solidFill>
                <a:latin typeface="Times New Roman" panose="02020603050405020304"/>
                <a:cs typeface="Times New Roman" panose="02020603050405020304"/>
              </a:rPr>
              <a:t>Protocol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454469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Lock-</a:t>
            </a:r>
            <a:r>
              <a:rPr dirty="0"/>
              <a:t>Based</a:t>
            </a:r>
            <a:r>
              <a:rPr spc="-75" dirty="0"/>
              <a:t> </a:t>
            </a:r>
            <a:r>
              <a:rPr spc="-10" dirty="0"/>
              <a:t>Protocol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832" y="1059941"/>
            <a:ext cx="11124565" cy="49796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6350">
              <a:lnSpc>
                <a:spcPts val="3240"/>
              </a:lnSpc>
              <a:spcBef>
                <a:spcPts val="505"/>
              </a:spcBef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protocol,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until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acquires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appropriate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it.</a:t>
            </a:r>
            <a:r>
              <a:rPr sz="3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lock: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5715" indent="435610" algn="just">
              <a:lnSpc>
                <a:spcPts val="3240"/>
              </a:lnSpc>
              <a:spcBef>
                <a:spcPts val="5"/>
              </a:spcBef>
              <a:buAutoNum type="arabicPeriod"/>
              <a:tabLst>
                <a:tab pos="447675" algn="l"/>
              </a:tabLst>
            </a:pP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Shared</a:t>
            </a:r>
            <a:r>
              <a:rPr sz="3000" spc="38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lock:</a:t>
            </a:r>
            <a:r>
              <a:rPr sz="3000" spc="37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Shared</a:t>
            </a:r>
            <a:r>
              <a:rPr sz="30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3000" spc="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0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0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30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lock,</a:t>
            </a:r>
            <a:r>
              <a:rPr sz="30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0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reading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items</a:t>
            </a:r>
            <a:r>
              <a:rPr sz="30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only.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ensure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0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being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updated</a:t>
            </a:r>
            <a:r>
              <a:rPr sz="30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during</a:t>
            </a:r>
            <a:r>
              <a:rPr sz="30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read-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0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request.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Shared</a:t>
            </a:r>
            <a:r>
              <a:rPr sz="30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locks</a:t>
            </a:r>
            <a:r>
              <a:rPr sz="30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0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0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0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prevent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kind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updates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record.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denoted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Lock-S.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5080" indent="409575" algn="just">
              <a:lnSpc>
                <a:spcPct val="90000"/>
              </a:lnSpc>
              <a:spcBef>
                <a:spcPts val="950"/>
              </a:spcBef>
              <a:buAutoNum type="arabicPeriod"/>
              <a:tabLst>
                <a:tab pos="422275" algn="l"/>
              </a:tabLst>
            </a:pP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Exclusive</a:t>
            </a:r>
            <a:r>
              <a:rPr sz="3000" spc="1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lock:</a:t>
            </a:r>
            <a:r>
              <a:rPr sz="3000" spc="1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30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Exclusive</a:t>
            </a:r>
            <a:r>
              <a:rPr sz="30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Lock,</a:t>
            </a:r>
            <a:r>
              <a:rPr sz="30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30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0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30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well</a:t>
            </a:r>
            <a:r>
              <a:rPr sz="30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written.</a:t>
            </a:r>
            <a:r>
              <a:rPr sz="30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0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0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30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lock.</a:t>
            </a:r>
            <a:r>
              <a:rPr sz="30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0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exclusive</a:t>
            </a:r>
            <a:r>
              <a:rPr sz="30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30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prevents</a:t>
            </a:r>
            <a:r>
              <a:rPr sz="30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any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locker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obtaining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sort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object.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owned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time.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denoted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Lock-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X.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Two</a:t>
            </a:r>
            <a:r>
              <a:rPr spc="-110" dirty="0"/>
              <a:t> </a:t>
            </a:r>
            <a:r>
              <a:rPr dirty="0"/>
              <a:t>–</a:t>
            </a:r>
            <a:r>
              <a:rPr spc="-114" dirty="0"/>
              <a:t> </a:t>
            </a:r>
            <a:r>
              <a:rPr dirty="0"/>
              <a:t>Phase</a:t>
            </a:r>
            <a:r>
              <a:rPr spc="-120" dirty="0"/>
              <a:t> </a:t>
            </a:r>
            <a:r>
              <a:rPr dirty="0"/>
              <a:t>Locking</a:t>
            </a:r>
            <a:r>
              <a:rPr spc="-114" dirty="0"/>
              <a:t> </a:t>
            </a:r>
            <a:r>
              <a:rPr spc="-10" dirty="0"/>
              <a:t>(2PL)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832" y="1142237"/>
            <a:ext cx="653288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080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  <a:tab pos="1038860" algn="l"/>
                <a:tab pos="2749550" algn="l"/>
                <a:tab pos="4064000" algn="l"/>
                <a:tab pos="549465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two-phase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locking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protocol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divides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parts.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4166" y="1142237"/>
            <a:ext cx="4369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93420" algn="l"/>
                <a:tab pos="2321560" algn="l"/>
                <a:tab pos="3377565" algn="l"/>
                <a:tab pos="392176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phase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8832" y="2549143"/>
            <a:ext cx="11125200" cy="364807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6350" indent="-227330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part,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execution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starts,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seeks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permission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requires.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3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part,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acquires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locks.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4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third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phase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started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soon</a:t>
            </a:r>
            <a:r>
              <a:rPr sz="2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releases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lock.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phase,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2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demand</a:t>
            </a:r>
            <a:r>
              <a:rPr sz="2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8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locks.</a:t>
            </a:r>
            <a:r>
              <a:rPr sz="28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releases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acquired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locks.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Two</a:t>
            </a:r>
            <a:r>
              <a:rPr spc="-110" dirty="0"/>
              <a:t> </a:t>
            </a:r>
            <a:r>
              <a:rPr dirty="0"/>
              <a:t>–</a:t>
            </a:r>
            <a:r>
              <a:rPr spc="-114" dirty="0"/>
              <a:t> </a:t>
            </a:r>
            <a:r>
              <a:rPr dirty="0"/>
              <a:t>Phase</a:t>
            </a:r>
            <a:r>
              <a:rPr spc="-120" dirty="0"/>
              <a:t> </a:t>
            </a:r>
            <a:r>
              <a:rPr dirty="0"/>
              <a:t>Locking</a:t>
            </a:r>
            <a:r>
              <a:rPr spc="-114" dirty="0"/>
              <a:t> </a:t>
            </a:r>
            <a:r>
              <a:rPr spc="-10" dirty="0"/>
              <a:t>(2PL)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8416" y="3474465"/>
            <a:ext cx="11126470" cy="3046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phases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2PL: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9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Growing</a:t>
            </a:r>
            <a:r>
              <a:rPr sz="2800" spc="1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phase:</a:t>
            </a:r>
            <a:r>
              <a:rPr sz="2800" spc="1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growing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phase,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28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acquired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transaction,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none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released.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buClr>
                <a:srgbClr val="006FC0"/>
              </a:buClr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020"/>
              </a:lnSpc>
              <a:buFont typeface="Arial MT"/>
              <a:buChar char="•"/>
              <a:tabLst>
                <a:tab pos="241300" algn="l"/>
                <a:tab pos="1890395" algn="l"/>
                <a:tab pos="3044190" algn="l"/>
                <a:tab pos="3585210" algn="l"/>
                <a:tab pos="4264660" algn="l"/>
                <a:tab pos="5854700" algn="l"/>
                <a:tab pos="6994525" algn="l"/>
                <a:tab pos="8364855" algn="l"/>
                <a:tab pos="9220200" algn="l"/>
                <a:tab pos="10078085" algn="l"/>
                <a:tab pos="10678795" algn="l"/>
              </a:tabLst>
            </a:pP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Shrinking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phase: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shrinking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phase,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existing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held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released,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locks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acquired.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83992" y="1200911"/>
            <a:ext cx="5933440" cy="2080260"/>
            <a:chOff x="2983992" y="1200911"/>
            <a:chExt cx="5933440" cy="20802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6001" y="1331945"/>
              <a:ext cx="5667009" cy="187913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88564" y="1205483"/>
              <a:ext cx="5923915" cy="2071370"/>
            </a:xfrm>
            <a:custGeom>
              <a:avLst/>
              <a:gdLst/>
              <a:ahLst/>
              <a:cxnLst/>
              <a:rect l="l" t="t" r="r" b="b"/>
              <a:pathLst>
                <a:path w="5923915" h="2071370">
                  <a:moveTo>
                    <a:pt x="0" y="2071116"/>
                  </a:moveTo>
                  <a:lnTo>
                    <a:pt x="5923788" y="2071116"/>
                  </a:lnTo>
                  <a:lnTo>
                    <a:pt x="5923788" y="0"/>
                  </a:lnTo>
                  <a:lnTo>
                    <a:pt x="0" y="0"/>
                  </a:lnTo>
                  <a:lnTo>
                    <a:pt x="0" y="207111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Timestamp</a:t>
            </a:r>
            <a:r>
              <a:rPr spc="-180" dirty="0"/>
              <a:t> </a:t>
            </a:r>
            <a:r>
              <a:rPr dirty="0"/>
              <a:t>Ordering</a:t>
            </a:r>
            <a:r>
              <a:rPr spc="-190" dirty="0"/>
              <a:t> </a:t>
            </a:r>
            <a:r>
              <a:rPr spc="-10" dirty="0"/>
              <a:t>Protocol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832" y="1183640"/>
            <a:ext cx="11127105" cy="536067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0" marR="8255" indent="-228600">
              <a:lnSpc>
                <a:spcPts val="3240"/>
              </a:lnSpc>
              <a:spcBef>
                <a:spcPts val="505"/>
              </a:spcBef>
              <a:buFont typeface="Arial MT"/>
              <a:buChar char="•"/>
              <a:tabLst>
                <a:tab pos="241300" algn="l"/>
                <a:tab pos="1007110" algn="l"/>
                <a:tab pos="2884170" algn="l"/>
                <a:tab pos="4434205" algn="l"/>
                <a:tab pos="5900420" algn="l"/>
                <a:tab pos="6328410" algn="l"/>
                <a:tab pos="7200265" algn="l"/>
                <a:tab pos="7670165" algn="l"/>
                <a:tab pos="8648065" algn="l"/>
                <a:tab pos="9288780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Timestamp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Ordering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Protocol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transactions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Timestamps.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8255" indent="-228600">
              <a:lnSpc>
                <a:spcPts val="324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1015365" algn="l"/>
                <a:tab pos="2001520" algn="l"/>
                <a:tab pos="2499995" algn="l"/>
                <a:tab pos="4356100" algn="l"/>
                <a:tab pos="4792345" algn="l"/>
                <a:tab pos="6137910" algn="l"/>
                <a:tab pos="6805930" algn="l"/>
                <a:tab pos="7453630" algn="l"/>
                <a:tab pos="9160510" algn="l"/>
                <a:tab pos="10145395" algn="l"/>
                <a:tab pos="10645140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nothing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ascending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creation.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8255" indent="-228600">
              <a:lnSpc>
                <a:spcPts val="3240"/>
              </a:lnSpc>
              <a:buFont typeface="Arial MT"/>
              <a:buChar char="•"/>
              <a:tabLst>
                <a:tab pos="241300" algn="l"/>
                <a:tab pos="987425" algn="l"/>
                <a:tab pos="2286635" algn="l"/>
                <a:tab pos="2757170" algn="l"/>
                <a:tab pos="3377565" algn="l"/>
                <a:tab pos="4315460" algn="l"/>
                <a:tab pos="6142355" algn="l"/>
                <a:tab pos="6551295" algn="l"/>
                <a:tab pos="7679055" algn="l"/>
                <a:tab pos="8620760" algn="l"/>
                <a:tab pos="9431655" algn="l"/>
                <a:tab pos="9796145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priority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older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higher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that's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why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executes first.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8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240"/>
              </a:lnSpc>
              <a:buFont typeface="Arial MT"/>
              <a:buChar char="•"/>
              <a:tabLst>
                <a:tab pos="241300" algn="l"/>
                <a:tab pos="845185" algn="l"/>
                <a:tab pos="2577465" algn="l"/>
                <a:tab pos="3252470" algn="l"/>
                <a:tab pos="5048250" algn="l"/>
                <a:tab pos="5572760" algn="l"/>
                <a:tab pos="6244590" algn="l"/>
                <a:tab pos="8221345" algn="l"/>
                <a:tab pos="8979535" algn="l"/>
                <a:tab pos="10457815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determine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timestamp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transaction,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protocol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uses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time.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Validation</a:t>
            </a:r>
            <a:r>
              <a:rPr spc="-150" dirty="0"/>
              <a:t> </a:t>
            </a:r>
            <a:r>
              <a:rPr dirty="0"/>
              <a:t>Based</a:t>
            </a:r>
            <a:r>
              <a:rPr spc="-145" dirty="0"/>
              <a:t> </a:t>
            </a:r>
            <a:r>
              <a:rPr spc="-10" dirty="0"/>
              <a:t>Protocol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832" y="1188211"/>
            <a:ext cx="11127105" cy="50768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635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optimistic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concurrency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control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technique.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validation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protocol,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executed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phases: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6350" indent="363855" algn="just">
              <a:lnSpc>
                <a:spcPts val="3020"/>
              </a:lnSpc>
              <a:spcBef>
                <a:spcPts val="5"/>
              </a:spcBef>
              <a:buAutoNum type="arabicPeriod"/>
              <a:tabLst>
                <a:tab pos="376555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800" spc="4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phase:</a:t>
            </a:r>
            <a:r>
              <a:rPr sz="2800" spc="4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phase,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executed.</a:t>
            </a:r>
            <a:r>
              <a:rPr sz="28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used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8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8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28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items</a:t>
            </a:r>
            <a:r>
              <a:rPr sz="2800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stores</a:t>
            </a:r>
            <a:r>
              <a:rPr sz="28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them</a:t>
            </a:r>
            <a:r>
              <a:rPr sz="28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temporary</a:t>
            </a:r>
            <a:r>
              <a:rPr sz="2800" spc="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local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variables.</a:t>
            </a:r>
            <a:r>
              <a:rPr sz="28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6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perform</a:t>
            </a:r>
            <a:r>
              <a:rPr sz="28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8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8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8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6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temporary</a:t>
            </a:r>
            <a:r>
              <a:rPr sz="28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variables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actual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715" indent="453390" algn="just">
              <a:lnSpc>
                <a:spcPts val="3020"/>
              </a:lnSpc>
              <a:spcBef>
                <a:spcPts val="1015"/>
              </a:spcBef>
              <a:buAutoNum type="arabicPeriod"/>
              <a:tabLst>
                <a:tab pos="46609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Validation</a:t>
            </a:r>
            <a:r>
              <a:rPr sz="2800" spc="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phase:</a:t>
            </a:r>
            <a:r>
              <a:rPr sz="2800" spc="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phase,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temporary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variable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validated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against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actual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 it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violates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serializability.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 indent="440055" algn="just">
              <a:lnSpc>
                <a:spcPct val="90000"/>
              </a:lnSpc>
              <a:spcBef>
                <a:spcPts val="965"/>
              </a:spcBef>
              <a:buAutoNum type="arabicPeriod"/>
              <a:tabLst>
                <a:tab pos="452755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800" spc="60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phase:</a:t>
            </a:r>
            <a:r>
              <a:rPr sz="2800" spc="6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6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validation</a:t>
            </a:r>
            <a:r>
              <a:rPr sz="2800" spc="6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6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6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6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validated,</a:t>
            </a:r>
            <a:r>
              <a:rPr sz="2800" spc="6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temporary</a:t>
            </a:r>
            <a:r>
              <a:rPr sz="28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results</a:t>
            </a:r>
            <a:r>
              <a:rPr sz="28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6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written</a:t>
            </a:r>
            <a:r>
              <a:rPr sz="28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otherwise</a:t>
            </a:r>
            <a:r>
              <a:rPr sz="2800" spc="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rolled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back.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77113" y="1428114"/>
            <a:ext cx="11464925" cy="4972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1497965" algn="l"/>
                <a:tab pos="2967355" algn="l"/>
                <a:tab pos="3761740" algn="l"/>
                <a:tab pos="5661025" algn="l"/>
                <a:tab pos="7051040" algn="l"/>
                <a:tab pos="8930005" algn="l"/>
                <a:tab pos="109347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4th 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5th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1228725" algn="l"/>
                <a:tab pos="1716405" algn="l"/>
                <a:tab pos="2376170" algn="l"/>
                <a:tab pos="3091180" algn="l"/>
                <a:tab pos="5318125" algn="l"/>
                <a:tab pos="5851525" algn="l"/>
                <a:tab pos="7559675" algn="l"/>
                <a:tab pos="9416415" algn="l"/>
                <a:tab pos="1015428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8th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Edition,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1071245" algn="l"/>
                <a:tab pos="2472055" algn="l"/>
                <a:tab pos="3959860" algn="l"/>
                <a:tab pos="5478145" algn="l"/>
                <a:tab pos="7402830" algn="l"/>
                <a:tab pos="8939530" algn="l"/>
                <a:tab pos="1111123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(2011).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2nd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Prentice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Hall.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1088580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https://</a:t>
            </a:r>
            <a:r>
              <a:rPr sz="3200" spc="-20" dirty="0">
                <a:latin typeface="Times New Roman" panose="02020603050405020304"/>
                <a:cs typeface="Times New Roman" panose="02020603050405020304"/>
                <a:hlinkClick r:id="rId1"/>
              </a:rPr>
              <a:t>www.javatpoint.com/dbms-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hlinkClick r:id="rId1"/>
              </a:rPr>
              <a:t>concurrency-control/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last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October'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2021.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525" y="1761053"/>
            <a:ext cx="9584055" cy="1527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b="0" u="none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(BCSC</a:t>
            </a:r>
            <a:r>
              <a:rPr b="0" u="none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b="0" u="none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0003)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  <a:tabLst>
                <a:tab pos="2836545" algn="l"/>
              </a:tabLst>
            </a:pPr>
            <a:r>
              <a:rPr sz="4800" b="0" u="none" spc="-35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4800" b="0" u="none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Based</a:t>
            </a:r>
            <a:r>
              <a:rPr sz="4800" b="0" u="none" spc="-3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Recovery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725"/>
              </a:spcBef>
            </a:pPr>
            <a:r>
              <a:rPr sz="2800" b="1" spc="-114" dirty="0">
                <a:latin typeface="Arial" panose="020B0604020202020204"/>
                <a:cs typeface="Arial" panose="020B0604020202020204"/>
              </a:rPr>
              <a:t>Nikhil</a:t>
            </a:r>
            <a:r>
              <a:rPr sz="28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Govil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636264" y="3300984"/>
            <a:ext cx="5119370" cy="2525395"/>
            <a:chOff x="3636264" y="3300984"/>
            <a:chExt cx="5119370" cy="25253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5408" y="3310128"/>
              <a:ext cx="5100828" cy="25069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40836" y="3305556"/>
              <a:ext cx="5110480" cy="2516505"/>
            </a:xfrm>
            <a:custGeom>
              <a:avLst/>
              <a:gdLst/>
              <a:ahLst/>
              <a:cxnLst/>
              <a:rect l="l" t="t" r="r" b="b"/>
              <a:pathLst>
                <a:path w="5110480" h="2516504">
                  <a:moveTo>
                    <a:pt x="0" y="2516124"/>
                  </a:moveTo>
                  <a:lnTo>
                    <a:pt x="5109971" y="2516124"/>
                  </a:lnTo>
                  <a:lnTo>
                    <a:pt x="5109971" y="0"/>
                  </a:lnTo>
                  <a:lnTo>
                    <a:pt x="0" y="0"/>
                  </a:lnTo>
                  <a:lnTo>
                    <a:pt x="0" y="25161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Topics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be</a:t>
            </a:r>
            <a:r>
              <a:rPr spc="-85" dirty="0"/>
              <a:t> </a:t>
            </a:r>
            <a:r>
              <a:rPr spc="-10" dirty="0"/>
              <a:t>covered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691132"/>
            <a:ext cx="5530850" cy="39103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Recovery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Representation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Records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Approaches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Modify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</a:t>
            </a:r>
            <a:r>
              <a:rPr sz="3600" spc="-60" dirty="0"/>
              <a:t> </a:t>
            </a:r>
            <a:r>
              <a:rPr sz="3600" spc="-10" dirty="0"/>
              <a:t>Independence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5609" y="1431163"/>
            <a:ext cx="10923270" cy="4657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30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latin typeface="Times New Roman" panose="02020603050405020304"/>
                <a:cs typeface="Times New Roman" panose="02020603050405020304"/>
              </a:rPr>
              <a:t>Independence: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ts val="324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30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independence</a:t>
            </a:r>
            <a:r>
              <a:rPr sz="30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defined</a:t>
            </a:r>
            <a:r>
              <a:rPr sz="30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capacity</a:t>
            </a:r>
            <a:r>
              <a:rPr sz="30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change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internal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having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change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conceptual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schema.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715" indent="-228600" algn="just">
              <a:lnSpc>
                <a:spcPts val="324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30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changes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6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0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server,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  conceptual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structure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  the  database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affected.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ts val="324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  independence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7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  separate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conceptual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levels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internal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levels.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 algn="just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independence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occurs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level.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Log</a:t>
            </a:r>
            <a:r>
              <a:rPr spc="-45" dirty="0"/>
              <a:t> </a:t>
            </a:r>
            <a:r>
              <a:rPr dirty="0"/>
              <a:t>Based</a:t>
            </a:r>
            <a:r>
              <a:rPr spc="-40" dirty="0"/>
              <a:t> </a:t>
            </a:r>
            <a:r>
              <a:rPr spc="-10" dirty="0"/>
              <a:t>Recovery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80921"/>
            <a:ext cx="11126470" cy="5227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sequence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records.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buFont typeface="Arial MT"/>
              <a:buChar char="•"/>
              <a:tabLst>
                <a:tab pos="241300" algn="l"/>
                <a:tab pos="1056005" algn="l"/>
                <a:tab pos="1556385" algn="l"/>
                <a:tab pos="2463165" algn="l"/>
                <a:tab pos="4409440" algn="l"/>
                <a:tab pos="4840605" algn="l"/>
                <a:tab pos="6808470" algn="l"/>
                <a:tab pos="7285990" algn="l"/>
                <a:tab pos="8305165" algn="l"/>
                <a:tab pos="9415145" algn="l"/>
                <a:tab pos="1074991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maintained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stable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failure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occurs,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recovered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there.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performed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recorded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log.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buFont typeface="Arial MT"/>
              <a:buChar char="•"/>
              <a:tabLst>
                <a:tab pos="241300" algn="l"/>
                <a:tab pos="1214755" algn="l"/>
                <a:tab pos="1687830" algn="l"/>
                <a:tab pos="3677920" algn="l"/>
                <a:tab pos="4424680" algn="l"/>
                <a:tab pos="6663690" algn="l"/>
                <a:tab pos="7139305" algn="l"/>
                <a:tab pos="8803640" algn="l"/>
                <a:tab pos="9347835" algn="l"/>
                <a:tab pos="1059307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Prior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performing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modification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log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reflect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modification.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Log</a:t>
            </a:r>
            <a:r>
              <a:rPr spc="-75" dirty="0"/>
              <a:t> </a:t>
            </a:r>
            <a:r>
              <a:rPr dirty="0"/>
              <a:t>Record</a:t>
            </a:r>
            <a:r>
              <a:rPr spc="-75" dirty="0"/>
              <a:t> </a:t>
            </a:r>
            <a:r>
              <a:rPr spc="-10" dirty="0"/>
              <a:t>Representation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5475" y="1280921"/>
            <a:ext cx="11176000" cy="42208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5430" marR="304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667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as:</a:t>
            </a:r>
            <a:r>
              <a:rPr sz="3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&lt;Ti,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Xj,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sz="3150" baseline="-21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these 	fields: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8100" marR="29845" indent="473710">
              <a:lnSpc>
                <a:spcPts val="3460"/>
              </a:lnSpc>
              <a:buClr>
                <a:srgbClr val="000000"/>
              </a:buClr>
              <a:buAutoNum type="arabicPeriod"/>
              <a:tabLst>
                <a:tab pos="511175" algn="l"/>
                <a:tab pos="2587625" algn="l"/>
                <a:tab pos="4355465" algn="l"/>
                <a:tab pos="5722620" algn="l"/>
                <a:tab pos="7402830" algn="l"/>
                <a:tab pos="7910195" algn="l"/>
                <a:tab pos="8576310" algn="l"/>
                <a:tab pos="10528300" algn="l"/>
              </a:tabLst>
            </a:pPr>
            <a:r>
              <a:rPr sz="3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identifier:</a:t>
            </a:r>
            <a:r>
              <a:rPr sz="3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Identifier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performed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 write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operation.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44500" indent="-406400">
              <a:lnSpc>
                <a:spcPct val="100000"/>
              </a:lnSpc>
              <a:spcBef>
                <a:spcPts val="570"/>
              </a:spcBef>
              <a:buClr>
                <a:srgbClr val="000000"/>
              </a:buClr>
              <a:buAutoNum type="arabicPeriod"/>
              <a:tabLst>
                <a:tab pos="444500" algn="l"/>
              </a:tabLst>
            </a:pPr>
            <a:r>
              <a:rPr sz="3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2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item:</a:t>
            </a:r>
            <a:r>
              <a:rPr sz="3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identifier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written.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44500" indent="-406400">
              <a:lnSpc>
                <a:spcPct val="100000"/>
              </a:lnSpc>
              <a:spcBef>
                <a:spcPts val="615"/>
              </a:spcBef>
              <a:buClr>
                <a:srgbClr val="000000"/>
              </a:buClr>
              <a:buAutoNum type="arabicPeriod"/>
              <a:tabLst>
                <a:tab pos="444500" algn="l"/>
              </a:tabLst>
            </a:pPr>
            <a:r>
              <a:rPr sz="3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Old</a:t>
            </a:r>
            <a:r>
              <a:rPr sz="32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value:</a:t>
            </a:r>
            <a:r>
              <a:rPr sz="3200" spc="-10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prior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write.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43230" indent="-405130">
              <a:lnSpc>
                <a:spcPct val="100000"/>
              </a:lnSpc>
              <a:spcBef>
                <a:spcPts val="610"/>
              </a:spcBef>
              <a:buClr>
                <a:srgbClr val="000000"/>
              </a:buClr>
              <a:buAutoNum type="arabicPeriod"/>
              <a:tabLst>
                <a:tab pos="443230" algn="l"/>
              </a:tabLst>
            </a:pPr>
            <a:r>
              <a:rPr sz="3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New</a:t>
            </a:r>
            <a:r>
              <a:rPr sz="32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value:</a:t>
            </a:r>
            <a:r>
              <a:rPr sz="3200" spc="-10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operation.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Types</a:t>
            </a:r>
            <a:r>
              <a:rPr spc="-80" dirty="0"/>
              <a:t> </a:t>
            </a:r>
            <a:r>
              <a:rPr dirty="0"/>
              <a:t>of</a:t>
            </a:r>
            <a:r>
              <a:rPr spc="-100" dirty="0"/>
              <a:t> </a:t>
            </a:r>
            <a:r>
              <a:rPr dirty="0"/>
              <a:t>Log</a:t>
            </a:r>
            <a:r>
              <a:rPr spc="-80" dirty="0"/>
              <a:t> </a:t>
            </a:r>
            <a:r>
              <a:rPr spc="-10" dirty="0"/>
              <a:t>Records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80921"/>
            <a:ext cx="11113770" cy="40944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are: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buFont typeface="Arial MT"/>
              <a:buChar char="•"/>
              <a:tabLst>
                <a:tab pos="241300" algn="l"/>
                <a:tab pos="997585" algn="l"/>
                <a:tab pos="2222500" algn="l"/>
                <a:tab pos="2652395" algn="l"/>
                <a:tab pos="4189095" algn="l"/>
                <a:tab pos="6288405" algn="l"/>
                <a:tab pos="7372350" algn="l"/>
                <a:tab pos="8436610" algn="l"/>
                <a:tab pos="8799195" algn="l"/>
                <a:tab pos="1076515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&lt;Ti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start&gt;: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30" dirty="0">
                <a:latin typeface="Times New Roman" panose="02020603050405020304"/>
                <a:cs typeface="Times New Roman" panose="02020603050405020304"/>
              </a:rPr>
              <a:t>Ti </a:t>
            </a:r>
            <a:r>
              <a:rPr sz="3200" spc="-13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starts.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marR="6350" indent="-22860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&lt;Ti</a:t>
            </a:r>
            <a:r>
              <a:rPr sz="3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commit&gt;:</a:t>
            </a:r>
            <a:r>
              <a:rPr sz="3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3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3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3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Ti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commits.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982980" algn="l"/>
                <a:tab pos="2326005" algn="l"/>
                <a:tab pos="2740660" algn="l"/>
                <a:tab pos="4262755" algn="l"/>
                <a:tab pos="6348095" algn="l"/>
                <a:tab pos="7416800" algn="l"/>
                <a:tab pos="8465185" algn="l"/>
                <a:tab pos="8814435" algn="l"/>
                <a:tab pos="1076515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&lt;Ti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abort&gt;: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30" dirty="0">
                <a:latin typeface="Times New Roman" panose="02020603050405020304"/>
                <a:cs typeface="Times New Roman" panose="02020603050405020304"/>
              </a:rPr>
              <a:t>Ti </a:t>
            </a:r>
            <a:r>
              <a:rPr sz="3200" spc="-13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aborts.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Approaches</a:t>
            </a:r>
            <a:r>
              <a:rPr spc="-105" dirty="0"/>
              <a:t> </a:t>
            </a:r>
            <a:r>
              <a:rPr dirty="0"/>
              <a:t>to</a:t>
            </a:r>
            <a:r>
              <a:rPr spc="-105" dirty="0"/>
              <a:t> </a:t>
            </a:r>
            <a:r>
              <a:rPr dirty="0"/>
              <a:t>Modify</a:t>
            </a:r>
            <a:r>
              <a:rPr spc="-105" dirty="0"/>
              <a:t> </a:t>
            </a:r>
            <a:r>
              <a:rPr spc="-10" dirty="0"/>
              <a:t>Database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83970"/>
            <a:ext cx="11127105" cy="4832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approaches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modify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database: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5080" indent="382270" algn="just">
              <a:lnSpc>
                <a:spcPts val="3240"/>
              </a:lnSpc>
              <a:spcBef>
                <a:spcPts val="5"/>
              </a:spcBef>
              <a:buAutoNum type="arabicPeriod"/>
              <a:tabLst>
                <a:tab pos="394970" algn="l"/>
              </a:tabLst>
            </a:pP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Deferred</a:t>
            </a:r>
            <a:r>
              <a:rPr sz="3000" spc="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4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modification:</a:t>
            </a:r>
            <a:r>
              <a:rPr sz="3000" spc="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deferred</a:t>
            </a:r>
            <a:r>
              <a:rPr sz="30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modification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technique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occurs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does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modify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until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has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committed.</a:t>
            </a:r>
            <a:r>
              <a:rPr sz="30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48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method,</a:t>
            </a:r>
            <a:r>
              <a:rPr sz="30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logs</a:t>
            </a:r>
            <a:r>
              <a:rPr sz="30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30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30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stable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storage,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updated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commits.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665"/>
              </a:spcBef>
              <a:buAutoNum type="arabicPeriod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 marR="6350" indent="558800" algn="just">
              <a:lnSpc>
                <a:spcPct val="90000"/>
              </a:lnSpc>
              <a:buClr>
                <a:srgbClr val="000000"/>
              </a:buClr>
              <a:buAutoNum type="arabicPeriod"/>
              <a:tabLst>
                <a:tab pos="571500" algn="l"/>
              </a:tabLst>
            </a:pP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Immediate</a:t>
            </a:r>
            <a:r>
              <a:rPr sz="3000" spc="27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28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modification:</a:t>
            </a:r>
            <a:r>
              <a:rPr sz="3000" spc="2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2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Immediate</a:t>
            </a:r>
            <a:r>
              <a:rPr sz="3000" spc="2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modification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technique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occurs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modification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occurs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while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still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active.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technique,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modified</a:t>
            </a:r>
            <a:r>
              <a:rPr sz="30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immediately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after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operation.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77113" y="1428114"/>
            <a:ext cx="11464925" cy="4972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1497965" algn="l"/>
                <a:tab pos="2967355" algn="l"/>
                <a:tab pos="3761740" algn="l"/>
                <a:tab pos="5661025" algn="l"/>
                <a:tab pos="7051040" algn="l"/>
                <a:tab pos="8930005" algn="l"/>
                <a:tab pos="109347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4th 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5th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1228725" algn="l"/>
                <a:tab pos="1716405" algn="l"/>
                <a:tab pos="2376170" algn="l"/>
                <a:tab pos="3091180" algn="l"/>
                <a:tab pos="5318125" algn="l"/>
                <a:tab pos="5851525" algn="l"/>
                <a:tab pos="7559675" algn="l"/>
                <a:tab pos="9416415" algn="l"/>
                <a:tab pos="1015428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8th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Edition,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1071245" algn="l"/>
                <a:tab pos="2472055" algn="l"/>
                <a:tab pos="3959860" algn="l"/>
                <a:tab pos="5478145" algn="l"/>
                <a:tab pos="7402830" algn="l"/>
                <a:tab pos="8939530" algn="l"/>
                <a:tab pos="1111123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(2011).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2nd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Prentice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Hall.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9297670" algn="l"/>
                <a:tab pos="1002601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https://</a:t>
            </a:r>
            <a:r>
              <a:rPr sz="3200" spc="-20" dirty="0">
                <a:latin typeface="Times New Roman" panose="02020603050405020304"/>
                <a:cs typeface="Times New Roman" panose="02020603050405020304"/>
                <a:hlinkClick r:id="rId1"/>
              </a:rPr>
              <a:t>www.javatpoint.com/dbms-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hlinkClick r:id="rId1"/>
              </a:rPr>
              <a:t>log-based-recovery/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accessed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September'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2021.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525" y="1761053"/>
            <a:ext cx="9584055" cy="1527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b="0" u="none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(BCSC</a:t>
            </a:r>
            <a:r>
              <a:rPr b="0" u="none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b="0" u="none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0003)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  <a:tabLst>
                <a:tab pos="4813300" algn="l"/>
              </a:tabLst>
            </a:pPr>
            <a:r>
              <a:rPr sz="4800" b="0" u="none" spc="-35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4800" b="0" u="none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4800" b="0" u="none" spc="-1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725"/>
              </a:spcBef>
            </a:pPr>
            <a:r>
              <a:rPr sz="2800" b="1" spc="-114" dirty="0">
                <a:latin typeface="Arial" panose="020B0604020202020204"/>
                <a:cs typeface="Arial" panose="020B0604020202020204"/>
              </a:rPr>
              <a:t>Nikhil</a:t>
            </a:r>
            <a:r>
              <a:rPr sz="28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Govil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329940" y="3253740"/>
            <a:ext cx="5497195" cy="2573020"/>
            <a:chOff x="3329940" y="3253740"/>
            <a:chExt cx="5497195" cy="25730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9084" y="3262884"/>
              <a:ext cx="5478779" cy="255422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34512" y="3258312"/>
              <a:ext cx="5488305" cy="2563495"/>
            </a:xfrm>
            <a:custGeom>
              <a:avLst/>
              <a:gdLst/>
              <a:ahLst/>
              <a:cxnLst/>
              <a:rect l="l" t="t" r="r" b="b"/>
              <a:pathLst>
                <a:path w="5488305" h="2563495">
                  <a:moveTo>
                    <a:pt x="0" y="2563368"/>
                  </a:moveTo>
                  <a:lnTo>
                    <a:pt x="5487924" y="2563368"/>
                  </a:lnTo>
                  <a:lnTo>
                    <a:pt x="5487924" y="0"/>
                  </a:lnTo>
                  <a:lnTo>
                    <a:pt x="0" y="0"/>
                  </a:lnTo>
                  <a:lnTo>
                    <a:pt x="0" y="256336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Topics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be</a:t>
            </a:r>
            <a:r>
              <a:rPr spc="-85" dirty="0"/>
              <a:t> </a:t>
            </a:r>
            <a:r>
              <a:rPr spc="-10" dirty="0"/>
              <a:t>covered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566799"/>
            <a:ext cx="3679825" cy="39103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DBMS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Avoidance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Detection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Prevention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Deadlock</a:t>
            </a:r>
            <a:r>
              <a:rPr spc="-95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spc="-20" dirty="0"/>
              <a:t>DBMS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5940" y="1965198"/>
            <a:ext cx="11125200" cy="29622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0030" marR="5080" indent="-227330" algn="just">
              <a:lnSpc>
                <a:spcPct val="90000"/>
              </a:lnSpc>
              <a:spcBef>
                <a:spcPts val="48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unwanted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situation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32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transactions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waiting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indefinitely</a:t>
            </a:r>
            <a:r>
              <a:rPr sz="3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3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give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locks.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ts val="346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said</a:t>
            </a:r>
            <a:r>
              <a:rPr sz="32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2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32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feared</a:t>
            </a:r>
            <a:r>
              <a:rPr sz="32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complications</a:t>
            </a:r>
            <a:r>
              <a:rPr sz="32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brings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whole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Halt.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Deadlock</a:t>
            </a:r>
            <a:r>
              <a:rPr spc="-95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spc="-20" dirty="0"/>
              <a:t>DBMS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326286"/>
            <a:ext cx="11127105" cy="47599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6350" algn="just">
              <a:lnSpc>
                <a:spcPct val="90000"/>
              </a:lnSpc>
              <a:spcBef>
                <a:spcPts val="101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8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table,</a:t>
            </a:r>
            <a:r>
              <a:rPr sz="2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2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needs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28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GRADE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table.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Simultaneously,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T2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holds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locks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GRADE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needs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rows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held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T1.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0000"/>
              </a:lnSpc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Now,</a:t>
            </a:r>
            <a:r>
              <a:rPr sz="2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problem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arises.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waiting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T2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release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28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similarly,</a:t>
            </a:r>
            <a:r>
              <a:rPr sz="28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T2</a:t>
            </a:r>
            <a:r>
              <a:rPr sz="28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waiting</a:t>
            </a:r>
            <a:r>
              <a:rPr sz="28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8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release</a:t>
            </a:r>
            <a:r>
              <a:rPr sz="28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8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lock.</a:t>
            </a:r>
            <a:r>
              <a:rPr sz="28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All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activities</a:t>
            </a:r>
            <a:r>
              <a:rPr sz="28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come</a:t>
            </a:r>
            <a:r>
              <a:rPr sz="28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halt</a:t>
            </a:r>
            <a:r>
              <a:rPr sz="28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state</a:t>
            </a:r>
            <a:r>
              <a:rPr sz="28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remain</a:t>
            </a:r>
            <a:r>
              <a:rPr sz="28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standstill.</a:t>
            </a:r>
            <a:r>
              <a:rPr sz="28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remain</a:t>
            </a:r>
            <a:r>
              <a:rPr sz="28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standstill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until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detects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aborts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transactions.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3904" y="3019805"/>
            <a:ext cx="26238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none" dirty="0"/>
              <a:t>Database</a:t>
            </a:r>
            <a:r>
              <a:rPr sz="2800" u="none" spc="-75" dirty="0"/>
              <a:t> </a:t>
            </a:r>
            <a:r>
              <a:rPr sz="2800" u="none" spc="-10" dirty="0"/>
              <a:t>Models</a:t>
            </a:r>
            <a:endParaRPr sz="2800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Deadlock</a:t>
            </a:r>
            <a:r>
              <a:rPr spc="-95" dirty="0"/>
              <a:t> </a:t>
            </a:r>
            <a:r>
              <a:rPr dirty="0"/>
              <a:t>in</a:t>
            </a:r>
            <a:r>
              <a:rPr spc="-95" dirty="0"/>
              <a:t> </a:t>
            </a:r>
            <a:r>
              <a:rPr spc="-20" dirty="0"/>
              <a:t>DBMS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84752" y="5647131"/>
            <a:ext cx="39624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Figure: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DBMS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807207" y="1490472"/>
            <a:ext cx="6507480" cy="3888104"/>
            <a:chOff x="2807207" y="1490472"/>
            <a:chExt cx="6507480" cy="388810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6502" y="1703270"/>
              <a:ext cx="5988891" cy="33942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11779" y="1495044"/>
              <a:ext cx="6498590" cy="3878579"/>
            </a:xfrm>
            <a:custGeom>
              <a:avLst/>
              <a:gdLst/>
              <a:ahLst/>
              <a:cxnLst/>
              <a:rect l="l" t="t" r="r" b="b"/>
              <a:pathLst>
                <a:path w="6498590" h="3878579">
                  <a:moveTo>
                    <a:pt x="0" y="3878579"/>
                  </a:moveTo>
                  <a:lnTo>
                    <a:pt x="6498336" y="3878579"/>
                  </a:lnTo>
                  <a:lnTo>
                    <a:pt x="6498336" y="0"/>
                  </a:lnTo>
                  <a:lnTo>
                    <a:pt x="0" y="0"/>
                  </a:lnTo>
                  <a:lnTo>
                    <a:pt x="0" y="387857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Deadlock</a:t>
            </a:r>
            <a:r>
              <a:rPr spc="-180" dirty="0"/>
              <a:t> </a:t>
            </a:r>
            <a:r>
              <a:rPr spc="-20" dirty="0"/>
              <a:t>Avoidance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5505" y="2038857"/>
            <a:ext cx="11126470" cy="29622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715" indent="-227330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stuck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deadlock,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always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better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avoid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rather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restarting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aborting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1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1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avoidance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1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suitable</a:t>
            </a:r>
            <a:r>
              <a:rPr sz="3200" spc="1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200" spc="1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smaller</a:t>
            </a:r>
            <a:r>
              <a:rPr sz="3200" spc="1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databases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whereas</a:t>
            </a:r>
            <a:r>
              <a:rPr sz="3200" spc="4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4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prevention</a:t>
            </a:r>
            <a:r>
              <a:rPr sz="3200" spc="40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200" spc="3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4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suitable</a:t>
            </a:r>
            <a:r>
              <a:rPr sz="3200" spc="4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200" spc="409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larger 	databases.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Deadlock</a:t>
            </a:r>
            <a:r>
              <a:rPr spc="-170" dirty="0"/>
              <a:t> </a:t>
            </a:r>
            <a:r>
              <a:rPr spc="-10" dirty="0"/>
              <a:t>Detection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8832" y="1235455"/>
            <a:ext cx="11126470" cy="330072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0030" marR="6350" indent="-227330" algn="just">
              <a:lnSpc>
                <a:spcPts val="3030"/>
              </a:lnSpc>
              <a:spcBef>
                <a:spcPts val="47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waits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indefinitely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obtain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lock,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8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detect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whether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involved</a:t>
            </a:r>
            <a:r>
              <a:rPr sz="28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not.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3000"/>
              </a:lnSpc>
            </a:pPr>
            <a:r>
              <a:rPr sz="2800" b="1" spc="-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Wait-</a:t>
            </a:r>
            <a:r>
              <a:rPr sz="2800" b="1" spc="-4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for-</a:t>
            </a:r>
            <a:r>
              <a:rPr sz="2800" b="1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graph</a:t>
            </a:r>
            <a:r>
              <a:rPr sz="2800" b="1" spc="35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methods</a:t>
            </a:r>
            <a:r>
              <a:rPr sz="28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detecting</a:t>
            </a:r>
            <a:r>
              <a:rPr sz="2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28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situation.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2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suitable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smaller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database.</a:t>
            </a:r>
            <a:r>
              <a:rPr sz="2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graph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drawn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lock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resource.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graph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created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closed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loop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 a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cycle,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 a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deadlock.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0371" y="4509515"/>
            <a:ext cx="3461004" cy="2142744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Deadlock</a:t>
            </a:r>
            <a:r>
              <a:rPr spc="-160" dirty="0"/>
              <a:t> </a:t>
            </a:r>
            <a:r>
              <a:rPr spc="-10" dirty="0"/>
              <a:t>Prevention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309" y="1803019"/>
            <a:ext cx="11125200" cy="340106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prevention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suitable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large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database.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3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allocated</a:t>
            </a:r>
            <a:r>
              <a:rPr sz="3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3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3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never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occurs,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prevented.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5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46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7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3200" spc="7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analyzes</a:t>
            </a:r>
            <a:r>
              <a:rPr sz="3200" spc="7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7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3200" spc="7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7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7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spc="7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whether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32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create</a:t>
            </a:r>
            <a:r>
              <a:rPr sz="32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deadlock</a:t>
            </a:r>
            <a:r>
              <a:rPr sz="32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situation</a:t>
            </a:r>
            <a:r>
              <a:rPr sz="32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not.</a:t>
            </a:r>
            <a:r>
              <a:rPr sz="32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32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do,</a:t>
            </a:r>
            <a:r>
              <a:rPr sz="32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never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allowed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executed.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77113" y="1428114"/>
            <a:ext cx="11466195" cy="4972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762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1497965" algn="l"/>
                <a:tab pos="2967355" algn="l"/>
                <a:tab pos="3761740" algn="l"/>
                <a:tab pos="5661025" algn="l"/>
                <a:tab pos="7051040" algn="l"/>
                <a:tab pos="8930005" algn="l"/>
                <a:tab pos="109347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4th 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5th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762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1228725" algn="l"/>
                <a:tab pos="1716405" algn="l"/>
                <a:tab pos="2376170" algn="l"/>
                <a:tab pos="3091180" algn="l"/>
                <a:tab pos="5318125" algn="l"/>
                <a:tab pos="5851525" algn="l"/>
                <a:tab pos="7559675" algn="l"/>
                <a:tab pos="9416415" algn="l"/>
                <a:tab pos="1015428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8th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Edition,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1071245" algn="l"/>
                <a:tab pos="2472055" algn="l"/>
                <a:tab pos="3959860" algn="l"/>
                <a:tab pos="5478145" algn="l"/>
                <a:tab pos="7402830" algn="l"/>
                <a:tab pos="8939530" algn="l"/>
                <a:tab pos="1111123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(2011).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2nd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Prentice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Hall.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8099425" algn="l"/>
                <a:tab pos="8846185" algn="l"/>
                <a:tab pos="10455910" algn="l"/>
                <a:tab pos="1104392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https://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hlinkClick r:id="rId1"/>
              </a:rPr>
              <a:t>www.javatpoint.com/deadlock-in-dbms/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28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September'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2021.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525" y="1761053"/>
            <a:ext cx="9582150" cy="1527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b="0" u="none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(BCSC</a:t>
            </a:r>
            <a:r>
              <a:rPr b="0" u="none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b="0" u="none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1003)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  <a:p>
            <a:pPr marL="635" algn="ctr">
              <a:lnSpc>
                <a:spcPct val="100000"/>
              </a:lnSpc>
              <a:spcBef>
                <a:spcPts val="690"/>
              </a:spcBef>
              <a:tabLst>
                <a:tab pos="3582670" algn="l"/>
              </a:tabLst>
            </a:pPr>
            <a:r>
              <a:rPr sz="4800" b="0" u="none" spc="-35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4800" b="0" u="none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Serializability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725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Dr.</a:t>
            </a:r>
            <a:r>
              <a:rPr sz="2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Nikhil</a:t>
            </a:r>
            <a:r>
              <a:rPr sz="28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Govil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810255" y="3483864"/>
            <a:ext cx="6536690" cy="2158365"/>
            <a:chOff x="2810255" y="3483864"/>
            <a:chExt cx="6536690" cy="21583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0403" y="3612991"/>
              <a:ext cx="6290935" cy="20197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14827" y="3488436"/>
              <a:ext cx="6527800" cy="2148840"/>
            </a:xfrm>
            <a:custGeom>
              <a:avLst/>
              <a:gdLst/>
              <a:ahLst/>
              <a:cxnLst/>
              <a:rect l="l" t="t" r="r" b="b"/>
              <a:pathLst>
                <a:path w="6527800" h="2148840">
                  <a:moveTo>
                    <a:pt x="0" y="2148840"/>
                  </a:moveTo>
                  <a:lnTo>
                    <a:pt x="6527292" y="2148840"/>
                  </a:lnTo>
                  <a:lnTo>
                    <a:pt x="6527292" y="0"/>
                  </a:lnTo>
                  <a:lnTo>
                    <a:pt x="0" y="0"/>
                  </a:lnTo>
                  <a:lnTo>
                    <a:pt x="0" y="214884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Topics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be</a:t>
            </a:r>
            <a:r>
              <a:rPr spc="-85" dirty="0"/>
              <a:t> </a:t>
            </a:r>
            <a:r>
              <a:rPr spc="-10" dirty="0"/>
              <a:t>covered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691132"/>
            <a:ext cx="4684395" cy="39103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Serializability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Serializability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Schedule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32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Serializability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Recoverability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Schedule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Serializability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80921"/>
            <a:ext cx="11125835" cy="409447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transactions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running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concurrently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possibility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left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inconsistent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state.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Serializability</a:t>
            </a:r>
            <a:r>
              <a:rPr sz="3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concept</a:t>
            </a:r>
            <a:r>
              <a:rPr sz="3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helps</a:t>
            </a:r>
            <a:r>
              <a:rPr sz="3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3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check</a:t>
            </a:r>
            <a:r>
              <a:rPr sz="32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schedules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serializable.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serializable</a:t>
            </a:r>
            <a:r>
              <a:rPr sz="3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always</a:t>
            </a:r>
            <a:r>
              <a:rPr sz="32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leaves</a:t>
            </a: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consistent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state.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Serializable</a:t>
            </a:r>
            <a:r>
              <a:rPr spc="-195" dirty="0"/>
              <a:t> </a:t>
            </a:r>
            <a:r>
              <a:rPr spc="-10" dirty="0"/>
              <a:t>Schedule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80921"/>
            <a:ext cx="11125835" cy="48463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serializable</a:t>
            </a:r>
            <a:r>
              <a:rPr sz="3200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3200" spc="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always</a:t>
            </a:r>
            <a:r>
              <a:rPr sz="32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leaves</a:t>
            </a:r>
            <a:r>
              <a:rPr sz="3200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4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4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consistent 	state.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 algn="just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</a:t>
            </a:r>
            <a:r>
              <a:rPr sz="3200" spc="7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3200" spc="7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7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always</a:t>
            </a:r>
            <a:r>
              <a:rPr sz="3200" spc="7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7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serializable</a:t>
            </a:r>
            <a:r>
              <a:rPr sz="3200" spc="7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3200" spc="7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3200" spc="7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schedule,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starts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finished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execution.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 algn="just">
              <a:lnSpc>
                <a:spcPts val="3460"/>
              </a:lnSpc>
              <a:spcBef>
                <a:spcPts val="98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However</a:t>
            </a:r>
            <a:r>
              <a:rPr sz="3200" spc="509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509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</a:t>
            </a:r>
            <a:r>
              <a:rPr sz="3200" spc="5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3200" spc="5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needs</a:t>
            </a:r>
            <a:r>
              <a:rPr sz="3200" spc="5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5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509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checked</a:t>
            </a:r>
            <a:r>
              <a:rPr sz="3200" spc="509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Serializability.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 algn="just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</a:t>
            </a:r>
            <a:r>
              <a:rPr sz="3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3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doesn’t</a:t>
            </a:r>
            <a:r>
              <a:rPr sz="3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allow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concurrency,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transaction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executes</a:t>
            </a:r>
            <a:r>
              <a:rPr sz="3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time</a:t>
            </a:r>
            <a:r>
              <a:rPr sz="3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starts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already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running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finished.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Database</a:t>
            </a:r>
            <a:r>
              <a:rPr sz="3600" spc="-30" dirty="0"/>
              <a:t> </a:t>
            </a:r>
            <a:r>
              <a:rPr sz="3600" spc="-10" dirty="0"/>
              <a:t>Models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8936" y="1305560"/>
            <a:ext cx="10923905" cy="31248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715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gives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idea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final</a:t>
            </a:r>
            <a:r>
              <a:rPr sz="28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look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after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implementation.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3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  <a:tab pos="675005" algn="l"/>
                <a:tab pos="1916430" algn="l"/>
                <a:tab pos="2568575" algn="l"/>
                <a:tab pos="3376295" algn="l"/>
                <a:tab pos="4854575" algn="l"/>
                <a:tab pos="5584825" algn="l"/>
                <a:tab pos="6235700" algn="l"/>
                <a:tab pos="8270240" algn="l"/>
                <a:tab pos="9667875" algn="l"/>
                <a:tab pos="1031875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defines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elements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relationships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elements.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020"/>
              </a:lnSpc>
              <a:spcBef>
                <a:spcPts val="9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Models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show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stored,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connected,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updated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DBMS.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240665" algn="l"/>
              </a:tabLst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Models</a:t>
            </a:r>
            <a:r>
              <a:rPr sz="27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7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7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are:</a:t>
            </a:r>
            <a:endParaRPr sz="2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53285" y="4434966"/>
            <a:ext cx="3639820" cy="1765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3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Hierarchical</a:t>
            </a:r>
            <a:r>
              <a:rPr sz="2300" spc="-1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Model,</a:t>
            </a: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2700" marR="421005">
              <a:lnSpc>
                <a:spcPts val="2480"/>
              </a:lnSpc>
              <a:spcBef>
                <a:spcPts val="180"/>
              </a:spcBef>
            </a:pPr>
            <a:r>
              <a:rPr sz="23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Entity-</a:t>
            </a:r>
            <a:r>
              <a:rPr sz="23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3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Model, 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Flat</a:t>
            </a:r>
            <a:r>
              <a:rPr sz="23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3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10" dirty="0">
                <a:latin typeface="Times New Roman" panose="02020603050405020304"/>
                <a:cs typeface="Times New Roman" panose="02020603050405020304"/>
              </a:rPr>
              <a:t>Model,</a:t>
            </a: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2300" dirty="0">
                <a:latin typeface="Times New Roman" panose="02020603050405020304"/>
                <a:cs typeface="Times New Roman" panose="02020603050405020304"/>
              </a:rPr>
              <a:t>Context</a:t>
            </a:r>
            <a:r>
              <a:rPr sz="23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300" spc="-10" dirty="0">
                <a:latin typeface="Times New Roman" panose="02020603050405020304"/>
                <a:cs typeface="Times New Roman" panose="02020603050405020304"/>
              </a:rPr>
              <a:t>Model,</a:t>
            </a: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2300" spc="-10" dirty="0">
                <a:latin typeface="Times New Roman" panose="02020603050405020304"/>
                <a:cs typeface="Times New Roman" panose="02020603050405020304"/>
              </a:rPr>
              <a:t>Object-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23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3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10" dirty="0">
                <a:latin typeface="Times New Roman" panose="02020603050405020304"/>
                <a:cs typeface="Times New Roman" panose="02020603050405020304"/>
              </a:rPr>
              <a:t>Model,</a:t>
            </a:r>
            <a:endParaRPr sz="2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0320" y="4434966"/>
            <a:ext cx="3888104" cy="17653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1755775">
              <a:lnSpc>
                <a:spcPts val="2480"/>
              </a:lnSpc>
              <a:spcBef>
                <a:spcPts val="420"/>
              </a:spcBef>
            </a:pPr>
            <a:r>
              <a:rPr sz="23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Network</a:t>
            </a:r>
            <a:r>
              <a:rPr sz="23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Model, </a:t>
            </a:r>
            <a:r>
              <a:rPr sz="23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23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Model,</a:t>
            </a: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450"/>
              </a:lnSpc>
            </a:pPr>
            <a:r>
              <a:rPr sz="2300" spc="-10" dirty="0">
                <a:latin typeface="Times New Roman" panose="02020603050405020304"/>
                <a:cs typeface="Times New Roman" panose="02020603050405020304"/>
              </a:rPr>
              <a:t>Object-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Oriented Data </a:t>
            </a:r>
            <a:r>
              <a:rPr sz="2300" spc="-10" dirty="0">
                <a:latin typeface="Times New Roman" panose="02020603050405020304"/>
                <a:cs typeface="Times New Roman" panose="02020603050405020304"/>
              </a:rPr>
              <a:t>Model,</a:t>
            </a: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2300" dirty="0">
                <a:latin typeface="Times New Roman" panose="02020603050405020304"/>
                <a:cs typeface="Times New Roman" panose="02020603050405020304"/>
              </a:rPr>
              <a:t>Associative</a:t>
            </a:r>
            <a:r>
              <a:rPr sz="23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3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10" dirty="0">
                <a:latin typeface="Times New Roman" panose="02020603050405020304"/>
                <a:cs typeface="Times New Roman" panose="02020603050405020304"/>
              </a:rPr>
              <a:t>Model,</a:t>
            </a: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2300" spc="-10" dirty="0">
                <a:latin typeface="Times New Roman" panose="02020603050405020304"/>
                <a:cs typeface="Times New Roman" panose="02020603050405020304"/>
              </a:rPr>
              <a:t>Semi-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Structured</a:t>
            </a:r>
            <a:r>
              <a:rPr sz="23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23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20" dirty="0">
                <a:latin typeface="Times New Roman" panose="02020603050405020304"/>
                <a:cs typeface="Times New Roman" panose="02020603050405020304"/>
              </a:rPr>
              <a:t>etc.</a:t>
            </a:r>
            <a:endParaRPr sz="2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Types</a:t>
            </a:r>
            <a:r>
              <a:rPr spc="-120" dirty="0"/>
              <a:t> </a:t>
            </a:r>
            <a:r>
              <a:rPr dirty="0"/>
              <a:t>of</a:t>
            </a:r>
            <a:r>
              <a:rPr spc="-130" dirty="0"/>
              <a:t> </a:t>
            </a:r>
            <a:r>
              <a:rPr spc="-10" dirty="0"/>
              <a:t>Serializability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309" y="1428114"/>
            <a:ext cx="6144895" cy="2777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Serializability.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0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17830" indent="-405130">
              <a:lnSpc>
                <a:spcPct val="100000"/>
              </a:lnSpc>
              <a:buAutoNum type="arabicPeriod"/>
              <a:tabLst>
                <a:tab pos="41783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Conflict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Serializability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&amp;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Times New Roman" panose="02020603050405020304"/>
              <a:buAutoNum type="arabicPeriod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11480" indent="-398780">
              <a:lnSpc>
                <a:spcPct val="100000"/>
              </a:lnSpc>
              <a:buAutoNum type="arabicPeriod"/>
              <a:tabLst>
                <a:tab pos="41148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Serializability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Conflict</a:t>
            </a:r>
            <a:r>
              <a:rPr spc="-140" dirty="0"/>
              <a:t> </a:t>
            </a:r>
            <a:r>
              <a:rPr spc="-10" dirty="0"/>
              <a:t>Serializability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83970"/>
            <a:ext cx="11123295" cy="507682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0" marR="5080" indent="-228600">
              <a:lnSpc>
                <a:spcPts val="3240"/>
              </a:lnSpc>
              <a:spcBef>
                <a:spcPts val="505"/>
              </a:spcBef>
              <a:buFont typeface="Arial MT"/>
              <a:buChar char="•"/>
              <a:tabLst>
                <a:tab pos="241300" algn="l"/>
                <a:tab pos="2143125" algn="l"/>
                <a:tab pos="2553335" algn="l"/>
                <a:tab pos="3622675" algn="l"/>
                <a:tab pos="4946015" algn="l"/>
                <a:tab pos="6844030" algn="l"/>
                <a:tab pos="7233920" algn="l"/>
                <a:tab pos="7834630" algn="l"/>
                <a:tab pos="8520430" algn="l"/>
                <a:tab pos="9822180" algn="l"/>
                <a:tab pos="10190480" algn="l"/>
                <a:tab pos="10940415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conflict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serializable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convert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serial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swapping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conflicting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operations.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000" b="1" i="1" dirty="0">
                <a:latin typeface="Times New Roman" panose="02020603050405020304"/>
                <a:cs typeface="Times New Roman" panose="02020603050405020304"/>
              </a:rPr>
              <a:t>Conflicting</a:t>
            </a:r>
            <a:r>
              <a:rPr sz="3000" b="1" i="1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i="1" spc="-10" dirty="0">
                <a:latin typeface="Times New Roman" panose="02020603050405020304"/>
                <a:cs typeface="Times New Roman" panose="02020603050405020304"/>
              </a:rPr>
              <a:t>operations: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24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  <a:tab pos="1129665" algn="l"/>
                <a:tab pos="2931160" algn="l"/>
                <a:tab pos="3612515" algn="l"/>
                <a:tab pos="4441825" algn="l"/>
                <a:tab pos="4953635" algn="l"/>
                <a:tab pos="5528310" algn="l"/>
                <a:tab pos="6038850" algn="l"/>
                <a:tab pos="7515225" algn="l"/>
                <a:tab pos="7965440" algn="l"/>
                <a:tab pos="8835390" algn="l"/>
                <a:tab pos="10045700" algn="l"/>
                <a:tab pos="10643235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said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conflict,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satisfy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30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conditions: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393700" indent="-381000">
              <a:lnSpc>
                <a:spcPct val="100000"/>
              </a:lnSpc>
              <a:buAutoNum type="arabicPeriod"/>
              <a:tabLst>
                <a:tab pos="3937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belong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transactions.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393700" indent="-381000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3937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item.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372110" indent="-359410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37211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least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operation.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Conflict</a:t>
            </a:r>
            <a:r>
              <a:rPr spc="-140" dirty="0"/>
              <a:t> </a:t>
            </a:r>
            <a:r>
              <a:rPr spc="-10" dirty="0"/>
              <a:t>Serializability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102867"/>
            <a:ext cx="11126470" cy="561530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85"/>
              </a:spcBef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Lets</a:t>
            </a:r>
            <a:r>
              <a:rPr sz="27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27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examples</a:t>
            </a:r>
            <a:r>
              <a:rPr sz="27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7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understand</a:t>
            </a:r>
            <a:r>
              <a:rPr sz="27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this: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0000"/>
              </a:lnSpc>
              <a:spcBef>
                <a:spcPts val="1005"/>
              </a:spcBef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Exp</a:t>
            </a:r>
            <a:r>
              <a:rPr sz="27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1:</a:t>
            </a:r>
            <a:r>
              <a:rPr sz="27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27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W(X)</a:t>
            </a:r>
            <a:r>
              <a:rPr sz="27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7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7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7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27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R(X)</a:t>
            </a:r>
            <a:r>
              <a:rPr sz="27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7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T2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700" spc="2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conflicting</a:t>
            </a:r>
            <a:r>
              <a:rPr sz="2700" spc="2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operations,</a:t>
            </a:r>
            <a:r>
              <a:rPr sz="2700" spc="26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2700" spc="2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2700" spc="28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satisfy</a:t>
            </a:r>
            <a:r>
              <a:rPr sz="2700" spc="2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700" spc="2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700" spc="2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2700" spc="2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conditions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mentioned</a:t>
            </a:r>
            <a:r>
              <a:rPr sz="27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above.</a:t>
            </a:r>
            <a:r>
              <a:rPr sz="27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27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belong</a:t>
            </a:r>
            <a:r>
              <a:rPr sz="27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7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7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transactions,</a:t>
            </a:r>
            <a:r>
              <a:rPr sz="27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27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7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27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7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7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X,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7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7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27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7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operation.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Exp</a:t>
            </a:r>
            <a:r>
              <a:rPr sz="27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2:</a:t>
            </a:r>
            <a:r>
              <a:rPr sz="27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7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W(X)</a:t>
            </a:r>
            <a:r>
              <a:rPr sz="27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7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27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W(X)</a:t>
            </a:r>
            <a:r>
              <a:rPr sz="27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T2</a:t>
            </a:r>
            <a:r>
              <a:rPr sz="27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7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conflicting</a:t>
            </a:r>
            <a:r>
              <a:rPr sz="27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operations.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0000"/>
              </a:lnSpc>
              <a:spcBef>
                <a:spcPts val="995"/>
              </a:spcBef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Exp</a:t>
            </a:r>
            <a:r>
              <a:rPr sz="27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3:</a:t>
            </a:r>
            <a:r>
              <a:rPr sz="27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7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W(X)</a:t>
            </a:r>
            <a:r>
              <a:rPr sz="27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7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7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W(Y)</a:t>
            </a:r>
            <a:r>
              <a:rPr sz="27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T2</a:t>
            </a:r>
            <a:r>
              <a:rPr sz="27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7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conflicting</a:t>
            </a:r>
            <a:r>
              <a:rPr sz="27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operations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27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27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7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7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7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7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7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working</a:t>
            </a:r>
            <a:r>
              <a:rPr sz="27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7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7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7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7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7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these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7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don’t</a:t>
            </a:r>
            <a:r>
              <a:rPr sz="27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satisfy</a:t>
            </a:r>
            <a:r>
              <a:rPr sz="27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7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27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condition.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700" marR="5715" algn="just">
              <a:lnSpc>
                <a:spcPts val="2920"/>
              </a:lnSpc>
              <a:spcBef>
                <a:spcPts val="1045"/>
              </a:spcBef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Exp</a:t>
            </a:r>
            <a:r>
              <a:rPr sz="27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4:</a:t>
            </a:r>
            <a:r>
              <a:rPr sz="27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R(X)</a:t>
            </a:r>
            <a:r>
              <a:rPr sz="27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7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7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R(X)</a:t>
            </a:r>
            <a:r>
              <a:rPr sz="27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T2</a:t>
            </a:r>
            <a:r>
              <a:rPr sz="27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7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conflicting</a:t>
            </a:r>
            <a:r>
              <a:rPr sz="27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7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27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none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them</a:t>
            </a:r>
            <a:r>
              <a:rPr sz="27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7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7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operation.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700" marR="6350" algn="just">
              <a:lnSpc>
                <a:spcPts val="3000"/>
              </a:lnSpc>
              <a:spcBef>
                <a:spcPts val="930"/>
              </a:spcBef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Exp</a:t>
            </a:r>
            <a:r>
              <a:rPr sz="27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5:</a:t>
            </a:r>
            <a:r>
              <a:rPr sz="27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W(X)</a:t>
            </a:r>
            <a:r>
              <a:rPr sz="27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7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7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R(X)</a:t>
            </a:r>
            <a:r>
              <a:rPr sz="27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7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7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7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conflicting</a:t>
            </a:r>
            <a:r>
              <a:rPr sz="27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7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27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both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7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7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belong</a:t>
            </a:r>
            <a:r>
              <a:rPr sz="27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7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7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T1.</a:t>
            </a:r>
            <a:endParaRPr sz="27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View</a:t>
            </a:r>
            <a:r>
              <a:rPr spc="-245" dirty="0"/>
              <a:t> </a:t>
            </a:r>
            <a:r>
              <a:rPr spc="-10" dirty="0"/>
              <a:t>Serializability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80921"/>
            <a:ext cx="11125835" cy="453390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715" indent="-227330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Serializability</a:t>
            </a:r>
            <a:r>
              <a:rPr sz="3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3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find</a:t>
            </a:r>
            <a:r>
              <a:rPr sz="3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out</a:t>
            </a: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schedule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 view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serializable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not.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check</a:t>
            </a:r>
            <a:r>
              <a:rPr sz="32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whether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32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32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serializable,</a:t>
            </a:r>
            <a:r>
              <a:rPr sz="32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2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need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check</a:t>
            </a:r>
            <a:r>
              <a:rPr sz="32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whether</a:t>
            </a:r>
            <a:r>
              <a:rPr sz="32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3200" spc="6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32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32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Equivalent</a:t>
            </a:r>
            <a:r>
              <a:rPr sz="32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its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schedule.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marR="6350" indent="-228600" algn="just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2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serializable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equivalent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serial schedule.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42538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View</a:t>
            </a:r>
            <a:r>
              <a:rPr spc="-245" dirty="0"/>
              <a:t> </a:t>
            </a:r>
            <a:r>
              <a:rPr spc="-10" dirty="0"/>
              <a:t>Serializability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7113" y="1019390"/>
            <a:ext cx="11126470" cy="564642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2800" b="1" i="1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spc="-10" dirty="0">
                <a:latin typeface="Times New Roman" panose="02020603050405020304"/>
                <a:cs typeface="Times New Roman" panose="02020603050405020304"/>
              </a:rPr>
              <a:t>Equivalent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8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schedules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S1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S2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said</a:t>
            </a:r>
            <a:r>
              <a:rPr sz="28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28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equivalent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28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satisfy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conditions: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 indent="379730" algn="just">
              <a:lnSpc>
                <a:spcPct val="90000"/>
              </a:lnSpc>
              <a:buAutoNum type="arabicPeriod"/>
              <a:tabLst>
                <a:tab pos="39243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Initial</a:t>
            </a:r>
            <a:r>
              <a:rPr sz="28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Read: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initial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8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2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schedules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same.</a:t>
            </a:r>
            <a:r>
              <a:rPr sz="28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Suppose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2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S1</a:t>
            </a:r>
            <a:r>
              <a:rPr sz="2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S2.</a:t>
            </a:r>
            <a:r>
              <a:rPr sz="2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2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S1,</a:t>
            </a:r>
            <a:r>
              <a:rPr sz="2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8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reading</a:t>
            </a:r>
            <a:r>
              <a:rPr sz="28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item</a:t>
            </a:r>
            <a:r>
              <a:rPr sz="28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A,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S2,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8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6350" indent="385445" algn="just">
              <a:lnSpc>
                <a:spcPts val="3030"/>
              </a:lnSpc>
              <a:spcBef>
                <a:spcPts val="1050"/>
              </a:spcBef>
              <a:buAutoNum type="arabicPeriod"/>
              <a:tabLst>
                <a:tab pos="39814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Read: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S1,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reading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item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updated</a:t>
            </a:r>
            <a:r>
              <a:rPr sz="2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T2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2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S2,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after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write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T2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item.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6350" indent="369570" algn="just">
              <a:lnSpc>
                <a:spcPct val="90000"/>
              </a:lnSpc>
              <a:spcBef>
                <a:spcPts val="940"/>
              </a:spcBef>
              <a:buAutoNum type="arabicPeriod"/>
              <a:tabLst>
                <a:tab pos="38227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Final</a:t>
            </a:r>
            <a:r>
              <a:rPr sz="2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write: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final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write</a:t>
            </a:r>
            <a:r>
              <a:rPr sz="2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8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both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schedules.</a:t>
            </a:r>
            <a:r>
              <a:rPr sz="2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schedule</a:t>
            </a:r>
            <a:r>
              <a:rPr sz="28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S1,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spc="48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T1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updates</a:t>
            </a:r>
            <a:r>
              <a:rPr sz="2800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4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S2,</a:t>
            </a:r>
            <a:r>
              <a:rPr sz="2800" spc="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final</a:t>
            </a:r>
            <a:r>
              <a:rPr sz="28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writes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T1.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View</a:t>
            </a:r>
            <a:r>
              <a:rPr spc="-245" dirty="0"/>
              <a:t> </a:t>
            </a:r>
            <a:r>
              <a:rPr spc="-10" dirty="0"/>
              <a:t>Serializability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7113" y="1105611"/>
            <a:ext cx="2089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b="1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113" y="4685157"/>
            <a:ext cx="11123930" cy="8356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schedules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equivalent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Initial</a:t>
            </a:r>
            <a:r>
              <a:rPr sz="28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read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S1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T1 and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S2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T1.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653" y="1828663"/>
            <a:ext cx="6499917" cy="2119346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Recoverability</a:t>
            </a:r>
            <a:r>
              <a:rPr spc="-145" dirty="0"/>
              <a:t> </a:t>
            </a:r>
            <a:r>
              <a:rPr dirty="0"/>
              <a:t>of</a:t>
            </a:r>
            <a:r>
              <a:rPr spc="-125" dirty="0"/>
              <a:t> </a:t>
            </a:r>
            <a:r>
              <a:rPr spc="-10" dirty="0"/>
              <a:t>Schedule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83970"/>
            <a:ext cx="11125200" cy="453771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0" marR="7620" indent="-228600">
              <a:lnSpc>
                <a:spcPts val="3240"/>
              </a:lnSpc>
              <a:spcBef>
                <a:spcPts val="50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Sometimes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execute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completely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due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software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issue,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crash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hardware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failure.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case,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failed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rollback.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4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24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30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0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produced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failed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transaction.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7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rollback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those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transactions.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77113" y="1428114"/>
            <a:ext cx="11464925" cy="4972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1497965" algn="l"/>
                <a:tab pos="2967355" algn="l"/>
                <a:tab pos="3761740" algn="l"/>
                <a:tab pos="5661025" algn="l"/>
                <a:tab pos="7051040" algn="l"/>
                <a:tab pos="8930005" algn="l"/>
                <a:tab pos="109347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4th 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5th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1228725" algn="l"/>
                <a:tab pos="1716405" algn="l"/>
                <a:tab pos="2376170" algn="l"/>
                <a:tab pos="3091180" algn="l"/>
                <a:tab pos="5318125" algn="l"/>
                <a:tab pos="5851525" algn="l"/>
                <a:tab pos="7559675" algn="l"/>
                <a:tab pos="9416415" algn="l"/>
                <a:tab pos="1015428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8th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Edition,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1071245" algn="l"/>
                <a:tab pos="2472055" algn="l"/>
                <a:tab pos="3959860" algn="l"/>
                <a:tab pos="5478145" algn="l"/>
                <a:tab pos="7402830" algn="l"/>
                <a:tab pos="8939530" algn="l"/>
                <a:tab pos="1111123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(2011).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2nd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Prentice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Hall.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https://</a:t>
            </a:r>
            <a:r>
              <a:rPr sz="3200" spc="-20" dirty="0">
                <a:latin typeface="Times New Roman" panose="02020603050405020304"/>
                <a:cs typeface="Times New Roman" panose="02020603050405020304"/>
                <a:hlinkClick r:id="rId1"/>
              </a:rPr>
              <a:t>www.javatpoint.com/dbms-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hlinkClick r:id="rId1"/>
              </a:rPr>
              <a:t>file-</a:t>
            </a:r>
            <a:r>
              <a:rPr sz="3200" dirty="0">
                <a:latin typeface="Times New Roman" panose="02020603050405020304"/>
                <a:cs typeface="Times New Roman" panose="02020603050405020304"/>
                <a:hlinkClick r:id="rId1"/>
              </a:rPr>
              <a:t>organization/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18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September'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2022.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525" y="1761053"/>
            <a:ext cx="9582150" cy="1527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b="0" u="none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(BCSC</a:t>
            </a:r>
            <a:r>
              <a:rPr b="0" u="none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b="0" u="none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1003)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  <a:p>
            <a:pPr marL="635" algn="ctr">
              <a:lnSpc>
                <a:spcPct val="100000"/>
              </a:lnSpc>
              <a:spcBef>
                <a:spcPts val="690"/>
              </a:spcBef>
              <a:tabLst>
                <a:tab pos="4598035" algn="l"/>
              </a:tabLst>
            </a:pPr>
            <a:r>
              <a:rPr sz="4800" b="0" u="none" spc="-35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4800" b="0" u="none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Database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725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Dr.</a:t>
            </a:r>
            <a:r>
              <a:rPr sz="2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Nikhil</a:t>
            </a:r>
            <a:r>
              <a:rPr sz="28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Govil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255008" y="3284220"/>
            <a:ext cx="3647440" cy="2542540"/>
            <a:chOff x="4255008" y="3284220"/>
            <a:chExt cx="3647440" cy="2542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7761" y="3351861"/>
              <a:ext cx="3483721" cy="242764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59580" y="3288792"/>
              <a:ext cx="3637915" cy="2533015"/>
            </a:xfrm>
            <a:custGeom>
              <a:avLst/>
              <a:gdLst/>
              <a:ahLst/>
              <a:cxnLst/>
              <a:rect l="l" t="t" r="r" b="b"/>
              <a:pathLst>
                <a:path w="3637915" h="2533015">
                  <a:moveTo>
                    <a:pt x="0" y="2532887"/>
                  </a:moveTo>
                  <a:lnTo>
                    <a:pt x="3637787" y="2532887"/>
                  </a:lnTo>
                  <a:lnTo>
                    <a:pt x="3637787" y="0"/>
                  </a:lnTo>
                  <a:lnTo>
                    <a:pt x="0" y="0"/>
                  </a:lnTo>
                  <a:lnTo>
                    <a:pt x="0" y="25328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75335"/>
            <a:ext cx="3364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Database</a:t>
            </a:r>
            <a:r>
              <a:rPr sz="3600" spc="-30" dirty="0"/>
              <a:t> </a:t>
            </a:r>
            <a:r>
              <a:rPr sz="3600" spc="-10" dirty="0"/>
              <a:t>Models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5609" y="1069075"/>
            <a:ext cx="10922635" cy="51593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000" b="1" dirty="0">
                <a:latin typeface="Times New Roman" panose="02020603050405020304"/>
                <a:cs typeface="Times New Roman" panose="02020603050405020304"/>
              </a:rPr>
              <a:t>Hierarchical</a:t>
            </a:r>
            <a:r>
              <a:rPr sz="3000" b="1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latin typeface="Times New Roman" panose="02020603050405020304"/>
                <a:cs typeface="Times New Roman" panose="02020603050405020304"/>
              </a:rPr>
              <a:t>Model: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Hierarchical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model.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2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organizes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hierarchical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tree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structure.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4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715" indent="-228600">
              <a:lnSpc>
                <a:spcPts val="3240"/>
              </a:lnSpc>
              <a:buFont typeface="Arial MT"/>
              <a:buChar char="•"/>
              <a:tabLst>
                <a:tab pos="241300" algn="l"/>
                <a:tab pos="992505" algn="l"/>
                <a:tab pos="2591435" algn="l"/>
                <a:tab pos="3556000" algn="l"/>
                <a:tab pos="4453890" algn="l"/>
                <a:tab pos="5078730" algn="l"/>
                <a:tab pos="5849620" algn="l"/>
                <a:tab pos="6939915" algn="l"/>
                <a:tab pos="7607300" algn="l"/>
                <a:tab pos="8378190" algn="l"/>
                <a:tab pos="9174480" algn="l"/>
                <a:tab pos="9883140" algn="l"/>
                <a:tab pos="10698480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hierarchy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starts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root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root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expands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tree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adding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child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node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parent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node.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24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 easily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represents</a:t>
            </a:r>
            <a:r>
              <a:rPr sz="30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real-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world relationships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like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hierarchy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organization,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sitemap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website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etc.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Topics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be</a:t>
            </a:r>
            <a:r>
              <a:rPr spc="-85" dirty="0"/>
              <a:t> </a:t>
            </a:r>
            <a:r>
              <a:rPr spc="-10" dirty="0"/>
              <a:t>covered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2062352"/>
            <a:ext cx="5894070" cy="2777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DBMS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Data Replication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Fragmentation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Distributed</a:t>
            </a:r>
            <a:r>
              <a:rPr spc="-170" dirty="0"/>
              <a:t> </a:t>
            </a:r>
            <a:r>
              <a:rPr spc="-20" dirty="0"/>
              <a:t>DBMS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80921"/>
            <a:ext cx="11126470" cy="497268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6985" indent="-227330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interconnected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databases</a:t>
            </a:r>
            <a:r>
              <a:rPr sz="32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 computer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network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internet.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(DDBMS)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manages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mechanisms</a:t>
            </a:r>
            <a:r>
              <a:rPr sz="32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make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databases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transparent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users.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2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systems,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2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intentionally</a:t>
            </a:r>
            <a:r>
              <a:rPr sz="32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among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multiple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nodes</a:t>
            </a:r>
            <a:r>
              <a:rPr sz="32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computing</a:t>
            </a:r>
            <a:r>
              <a:rPr sz="32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resources</a:t>
            </a:r>
            <a:r>
              <a:rPr sz="32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organization</a:t>
            </a:r>
            <a:r>
              <a:rPr sz="32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optimally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used.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Distributed</a:t>
            </a:r>
            <a:r>
              <a:rPr spc="-170" dirty="0"/>
              <a:t> </a:t>
            </a:r>
            <a:r>
              <a:rPr spc="-20" dirty="0"/>
              <a:t>DBMS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80921"/>
            <a:ext cx="9784715" cy="3909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factors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encourage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moving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over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DDBMS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−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Nature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Organizational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Units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Need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Sharing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Data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Support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for Both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OLTP</a:t>
            </a:r>
            <a:r>
              <a:rPr sz="32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OLAP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1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Recovery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2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Support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Software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Types</a:t>
            </a:r>
            <a:r>
              <a:rPr spc="-140" dirty="0"/>
              <a:t> </a:t>
            </a:r>
            <a:r>
              <a:rPr dirty="0"/>
              <a:t>of</a:t>
            </a:r>
            <a:r>
              <a:rPr spc="-150" dirty="0"/>
              <a:t> </a:t>
            </a:r>
            <a:r>
              <a:rPr dirty="0"/>
              <a:t>Distributed</a:t>
            </a:r>
            <a:r>
              <a:rPr spc="-120" dirty="0"/>
              <a:t> </a:t>
            </a:r>
            <a:r>
              <a:rPr spc="-10" dirty="0"/>
              <a:t>Database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80921"/>
            <a:ext cx="11125835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  <a:tabLst>
                <a:tab pos="1998345" algn="l"/>
                <a:tab pos="3714115" algn="l"/>
                <a:tab pos="4434205" algn="l"/>
                <a:tab pos="4975225" algn="l"/>
                <a:tab pos="6372225" algn="l"/>
                <a:tab pos="8065770" algn="l"/>
                <a:tab pos="8852535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broadly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classified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homogeneous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heterogeneous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environments.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3767" y="2543555"/>
            <a:ext cx="8317992" cy="3813048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Types</a:t>
            </a:r>
            <a:r>
              <a:rPr spc="-140" dirty="0"/>
              <a:t> </a:t>
            </a:r>
            <a:r>
              <a:rPr dirty="0"/>
              <a:t>of</a:t>
            </a:r>
            <a:r>
              <a:rPr spc="-150" dirty="0"/>
              <a:t> </a:t>
            </a:r>
            <a:r>
              <a:rPr dirty="0"/>
              <a:t>Distributed</a:t>
            </a:r>
            <a:r>
              <a:rPr spc="-120" dirty="0"/>
              <a:t> </a:t>
            </a:r>
            <a:r>
              <a:rPr spc="-10" dirty="0"/>
              <a:t>Database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02967"/>
            <a:ext cx="11126470" cy="53784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Homogeneous</a:t>
            </a:r>
            <a:r>
              <a:rPr sz="2800" b="1" i="1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2800" b="1" i="1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spc="-10" dirty="0">
                <a:latin typeface="Times New Roman" panose="02020603050405020304"/>
                <a:cs typeface="Times New Roman" panose="02020603050405020304"/>
              </a:rPr>
              <a:t>Databases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6985" algn="just">
              <a:lnSpc>
                <a:spcPts val="3030"/>
              </a:lnSpc>
              <a:spcBef>
                <a:spcPts val="104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homogeneous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sites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identical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800" b="1" i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b="1" i="1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Homogeneous</a:t>
            </a:r>
            <a:r>
              <a:rPr sz="2800" b="1" i="1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2800" b="1" i="1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spc="-10" dirty="0">
                <a:latin typeface="Times New Roman" panose="02020603050405020304"/>
                <a:cs typeface="Times New Roman" panose="02020603050405020304"/>
              </a:rPr>
              <a:t>Database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homogeneous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−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3020"/>
              </a:lnSpc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Autonomous:</a:t>
            </a:r>
            <a:r>
              <a:rPr sz="2800" b="1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independent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8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own.</a:t>
            </a:r>
            <a:r>
              <a:rPr sz="28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They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integrated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controlling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application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message</a:t>
            </a:r>
            <a:r>
              <a:rPr sz="2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passing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share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updates.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7620" algn="just">
              <a:lnSpc>
                <a:spcPts val="3020"/>
              </a:lnSpc>
              <a:spcBef>
                <a:spcPts val="1025"/>
              </a:spcBef>
            </a:pP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autonomous:</a:t>
            </a:r>
            <a:r>
              <a:rPr sz="2800" b="1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across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homogeneous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nodes</a:t>
            </a:r>
            <a:r>
              <a:rPr sz="28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central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master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co-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ordinates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updates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across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sites.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Types</a:t>
            </a:r>
            <a:r>
              <a:rPr spc="-140" dirty="0"/>
              <a:t> </a:t>
            </a:r>
            <a:r>
              <a:rPr dirty="0"/>
              <a:t>of</a:t>
            </a:r>
            <a:r>
              <a:rPr spc="-150" dirty="0"/>
              <a:t> </a:t>
            </a:r>
            <a:r>
              <a:rPr dirty="0"/>
              <a:t>Distributed</a:t>
            </a:r>
            <a:r>
              <a:rPr spc="-120" dirty="0"/>
              <a:t> </a:t>
            </a:r>
            <a:r>
              <a:rPr spc="-10" dirty="0"/>
              <a:t>Database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1202967"/>
            <a:ext cx="6372860" cy="143383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Heterogeneous</a:t>
            </a:r>
            <a:r>
              <a:rPr sz="2800" b="1" i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2800" b="1" i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spc="-10" dirty="0">
                <a:latin typeface="Times New Roman" panose="02020603050405020304"/>
                <a:cs typeface="Times New Roman" panose="02020603050405020304"/>
              </a:rPr>
              <a:t>Databases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030"/>
              </a:lnSpc>
              <a:spcBef>
                <a:spcPts val="1045"/>
              </a:spcBef>
              <a:tabLst>
                <a:tab pos="562610" algn="l"/>
                <a:tab pos="972185" algn="l"/>
                <a:tab pos="3277235" algn="l"/>
                <a:tab pos="504952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heterogeneous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database,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operating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50354" y="1800301"/>
            <a:ext cx="12458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different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22918" y="1800301"/>
            <a:ext cx="6559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sites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05315" y="1800301"/>
            <a:ext cx="697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have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29113" y="1800301"/>
            <a:ext cx="1244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different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0875" y="3119780"/>
            <a:ext cx="11123930" cy="33521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800" b="1" i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b="1" i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Heterogeneous</a:t>
            </a:r>
            <a:r>
              <a:rPr sz="2800" b="1" i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2800" b="1" i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spc="-10" dirty="0">
                <a:latin typeface="Times New Roman" panose="02020603050405020304"/>
                <a:cs typeface="Times New Roman" panose="02020603050405020304"/>
              </a:rPr>
              <a:t>Databases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heterogeneous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−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020"/>
              </a:lnSpc>
              <a:tabLst>
                <a:tab pos="1814830" algn="l"/>
                <a:tab pos="2512060" algn="l"/>
                <a:tab pos="4708525" algn="l"/>
                <a:tab pos="6073775" algn="l"/>
                <a:tab pos="7341870" algn="l"/>
                <a:tab pos="7920990" algn="l"/>
                <a:tab pos="9803765" algn="l"/>
                <a:tab pos="10224135" algn="l"/>
              </a:tabLst>
            </a:pP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Federated: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heterogeneous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independent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nature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integrated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together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 that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function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3020"/>
              </a:lnSpc>
              <a:spcBef>
                <a:spcPts val="1020"/>
              </a:spcBef>
              <a:tabLst>
                <a:tab pos="2212975" algn="l"/>
                <a:tab pos="5090795" algn="l"/>
                <a:tab pos="5829935" algn="l"/>
                <a:tab pos="7238365" algn="l"/>
                <a:tab pos="8547735" algn="l"/>
                <a:tab pos="9801860" algn="l"/>
                <a:tab pos="10144760" algn="l"/>
              </a:tabLst>
            </a:pPr>
            <a:r>
              <a:rPr sz="2800" b="1" spc="-25" dirty="0">
                <a:latin typeface="Times New Roman" panose="02020603050405020304"/>
                <a:cs typeface="Times New Roman" panose="02020603050405020304"/>
              </a:rPr>
              <a:t>Un-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federated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(Multidatabases):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employ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central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coordinating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module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through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accessed.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7600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spc="-95" dirty="0"/>
              <a:t> </a:t>
            </a:r>
            <a:r>
              <a:rPr dirty="0"/>
              <a:t>Replication</a:t>
            </a:r>
            <a:r>
              <a:rPr spc="-105" dirty="0"/>
              <a:t> </a:t>
            </a:r>
            <a:r>
              <a:rPr dirty="0"/>
              <a:t>&amp;</a:t>
            </a:r>
            <a:r>
              <a:rPr spc="-105" dirty="0"/>
              <a:t> </a:t>
            </a:r>
            <a:r>
              <a:rPr spc="-10" dirty="0"/>
              <a:t>Fragmentation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8413" y="210907"/>
            <a:ext cx="2124045" cy="9566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0875" y="978560"/>
            <a:ext cx="11125835" cy="564578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70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b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Replication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 algn="just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replication</a:t>
            </a:r>
            <a:r>
              <a:rPr sz="28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storing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separate</a:t>
            </a:r>
            <a:r>
              <a:rPr sz="28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copies</a:t>
            </a:r>
            <a:r>
              <a:rPr sz="28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at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sites.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popular</a:t>
            </a:r>
            <a:r>
              <a:rPr sz="28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fault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tolerance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technique</a:t>
            </a:r>
            <a:r>
              <a:rPr sz="28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distributed 	databases.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8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Fragmentation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 algn="just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Fragmentation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task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dividing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smaller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tables.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subsets</a:t>
            </a:r>
            <a:r>
              <a:rPr sz="28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8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fragments.</a:t>
            </a:r>
            <a:r>
              <a:rPr sz="28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Fragmentation</a:t>
            </a:r>
            <a:r>
              <a:rPr sz="280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three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types: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horizontal,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vertical,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hybrid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(combination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horizontal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vertical).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02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Fragmentation</a:t>
            </a:r>
            <a:r>
              <a:rPr sz="28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done</a:t>
            </a:r>
            <a:r>
              <a:rPr sz="28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original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reconstructed</a:t>
            </a:r>
            <a:r>
              <a:rPr sz="28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fragments.</a:t>
            </a:r>
            <a:r>
              <a:rPr sz="28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needed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original</a:t>
            </a:r>
            <a:r>
              <a:rPr sz="28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reconstructed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fragments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whenever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required.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77113" y="1428114"/>
            <a:ext cx="11464925" cy="4972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1497965" algn="l"/>
                <a:tab pos="2967355" algn="l"/>
                <a:tab pos="3761740" algn="l"/>
                <a:tab pos="5661025" algn="l"/>
                <a:tab pos="7051040" algn="l"/>
                <a:tab pos="8930005" algn="l"/>
                <a:tab pos="109347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4th 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5th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1228725" algn="l"/>
                <a:tab pos="1716405" algn="l"/>
                <a:tab pos="2376170" algn="l"/>
                <a:tab pos="3091180" algn="l"/>
                <a:tab pos="5318125" algn="l"/>
                <a:tab pos="5851525" algn="l"/>
                <a:tab pos="7559675" algn="l"/>
                <a:tab pos="9416415" algn="l"/>
                <a:tab pos="1015428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8th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Edition,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1071245" algn="l"/>
                <a:tab pos="2472055" algn="l"/>
                <a:tab pos="3959860" algn="l"/>
                <a:tab pos="5478145" algn="l"/>
                <a:tab pos="7402830" algn="l"/>
                <a:tab pos="8939530" algn="l"/>
                <a:tab pos="1111123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(2011).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2nd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Prentice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Hall.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https://</a:t>
            </a:r>
            <a:r>
              <a:rPr sz="3200" spc="-20" dirty="0">
                <a:latin typeface="Times New Roman" panose="02020603050405020304"/>
                <a:cs typeface="Times New Roman" panose="02020603050405020304"/>
                <a:hlinkClick r:id="rId1"/>
              </a:rPr>
              <a:t>www.javatpoint.com/dbms-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hlinkClick r:id="rId1"/>
              </a:rPr>
              <a:t>file-</a:t>
            </a:r>
            <a:r>
              <a:rPr sz="3200" dirty="0">
                <a:latin typeface="Times New Roman" panose="02020603050405020304"/>
                <a:cs typeface="Times New Roman" panose="02020603050405020304"/>
                <a:hlinkClick r:id="rId1"/>
              </a:rPr>
              <a:t>organization/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15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October'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2021.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1165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dirty="0"/>
              <a:t>Database</a:t>
            </a:r>
            <a:r>
              <a:rPr spc="-100" dirty="0"/>
              <a:t> </a:t>
            </a:r>
            <a:r>
              <a:rPr dirty="0"/>
              <a:t>Management</a:t>
            </a:r>
            <a:r>
              <a:rPr spc="-100" dirty="0"/>
              <a:t> </a:t>
            </a:r>
            <a:r>
              <a:rPr dirty="0"/>
              <a:t>System</a:t>
            </a:r>
            <a:r>
              <a:rPr spc="-100" dirty="0"/>
              <a:t> </a:t>
            </a:r>
            <a:r>
              <a:rPr dirty="0"/>
              <a:t>(BCSC</a:t>
            </a:r>
            <a:r>
              <a:rPr spc="-75" dirty="0"/>
              <a:t> </a:t>
            </a:r>
            <a:r>
              <a:rPr dirty="0"/>
              <a:t>–</a:t>
            </a:r>
            <a:r>
              <a:rPr spc="-95" dirty="0"/>
              <a:t> </a:t>
            </a:r>
            <a:r>
              <a:rPr spc="-10" dirty="0"/>
              <a:t>1003)</a:t>
            </a:r>
            <a:endParaRPr spc="-10" dirty="0"/>
          </a:p>
          <a:p>
            <a:pPr algn="ctr">
              <a:lnSpc>
                <a:spcPct val="100000"/>
              </a:lnSpc>
              <a:spcBef>
                <a:spcPts val="690"/>
              </a:spcBef>
            </a:pPr>
            <a:r>
              <a:rPr sz="4800" spc="-35" dirty="0"/>
              <a:t>Topic:</a:t>
            </a:r>
            <a:r>
              <a:rPr sz="4800" spc="-155" dirty="0"/>
              <a:t> </a:t>
            </a:r>
            <a:r>
              <a:rPr sz="4800" dirty="0">
                <a:solidFill>
                  <a:srgbClr val="FF0000"/>
                </a:solidFill>
              </a:rPr>
              <a:t>File</a:t>
            </a:r>
            <a:r>
              <a:rPr sz="4800" spc="-160" dirty="0">
                <a:solidFill>
                  <a:srgbClr val="FF0000"/>
                </a:solidFill>
              </a:rPr>
              <a:t> </a:t>
            </a:r>
            <a:r>
              <a:rPr sz="4800" spc="-10" dirty="0">
                <a:solidFill>
                  <a:srgbClr val="FF0000"/>
                </a:solidFill>
              </a:rPr>
              <a:t>Organization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725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Dr.</a:t>
            </a:r>
            <a:r>
              <a:rPr sz="2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Nikhil</a:t>
            </a:r>
            <a:r>
              <a:rPr sz="28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Govil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78251" y="3372611"/>
            <a:ext cx="6600825" cy="2380615"/>
            <a:chOff x="2778251" y="3372611"/>
            <a:chExt cx="6600825" cy="23806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3673" y="3753230"/>
              <a:ext cx="5772484" cy="17240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782823" y="3377183"/>
              <a:ext cx="6591300" cy="2371725"/>
            </a:xfrm>
            <a:custGeom>
              <a:avLst/>
              <a:gdLst/>
              <a:ahLst/>
              <a:cxnLst/>
              <a:rect l="l" t="t" r="r" b="b"/>
              <a:pathLst>
                <a:path w="6591300" h="2371725">
                  <a:moveTo>
                    <a:pt x="0" y="2371343"/>
                  </a:moveTo>
                  <a:lnTo>
                    <a:pt x="6591300" y="2371343"/>
                  </a:lnTo>
                  <a:lnTo>
                    <a:pt x="6591300" y="0"/>
                  </a:lnTo>
                  <a:lnTo>
                    <a:pt x="0" y="0"/>
                  </a:lnTo>
                  <a:lnTo>
                    <a:pt x="0" y="237134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Database</a:t>
            </a:r>
            <a:r>
              <a:rPr sz="3600" spc="-30" dirty="0"/>
              <a:t> </a:t>
            </a:r>
            <a:r>
              <a:rPr sz="3600" spc="-10" dirty="0"/>
              <a:t>Models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20979" y="1312621"/>
            <a:ext cx="148526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0551" y="2273807"/>
            <a:ext cx="7903464" cy="4096512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Topics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be</a:t>
            </a:r>
            <a:r>
              <a:rPr spc="-85" dirty="0"/>
              <a:t> </a:t>
            </a:r>
            <a:r>
              <a:rPr spc="-10" dirty="0"/>
              <a:t>covered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53134"/>
            <a:ext cx="4737735" cy="454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Organization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Objectives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Organization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Indexing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DBMS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6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Structure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Indexing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Methods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File</a:t>
            </a:r>
            <a:r>
              <a:rPr spc="-70" dirty="0"/>
              <a:t> </a:t>
            </a:r>
            <a:r>
              <a:rPr spc="-10" dirty="0"/>
              <a:t>Organization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309" y="1305560"/>
            <a:ext cx="11246485" cy="50552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715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collection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records.</a:t>
            </a:r>
            <a:r>
              <a:rPr sz="2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key,</a:t>
            </a:r>
            <a:r>
              <a:rPr sz="2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records.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6985" indent="-227330">
              <a:lnSpc>
                <a:spcPts val="3020"/>
              </a:lnSpc>
              <a:buFont typeface="Arial MT"/>
              <a:buChar char="•"/>
              <a:tabLst>
                <a:tab pos="241300" algn="l"/>
                <a:tab pos="1000125" algn="l"/>
                <a:tab pos="2974975" algn="l"/>
                <a:tab pos="3416935" algn="l"/>
                <a:tab pos="3779520" algn="l"/>
                <a:tab pos="4952365" algn="l"/>
                <a:tab pos="6835775" algn="l"/>
                <a:tab pos="8007350" algn="l"/>
                <a:tab pos="9259570" algn="l"/>
                <a:tab pos="10599420" algn="l"/>
              </a:tabLst>
            </a:pP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organization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among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records.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This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defines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how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mapped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onto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blocks.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2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8255" indent="-227330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organization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describe</a:t>
            </a:r>
            <a:r>
              <a:rPr sz="2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2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8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stored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terms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blocks,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blocks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placed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storage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medium.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3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fixed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length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easier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 implement than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 files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variable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length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records.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Objective</a:t>
            </a:r>
            <a:r>
              <a:rPr spc="-90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File</a:t>
            </a:r>
            <a:r>
              <a:rPr spc="-85" dirty="0"/>
              <a:t> </a:t>
            </a:r>
            <a:r>
              <a:rPr spc="-10" dirty="0"/>
              <a:t>Organization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309" y="1305560"/>
            <a:ext cx="11245215" cy="46710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7620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  <a:tab pos="596265" algn="l"/>
                <a:tab pos="1915795" algn="l"/>
                <a:tab pos="2388235" algn="l"/>
                <a:tab pos="3609340" algn="l"/>
                <a:tab pos="5006975" algn="l"/>
                <a:tab pos="5441315" algn="l"/>
                <a:tab pos="6711950" algn="l"/>
                <a:tab pos="7371080" algn="l"/>
                <a:tab pos="8555355" algn="l"/>
                <a:tab pos="9183370" algn="l"/>
                <a:tab pos="9655810" algn="l"/>
                <a:tab pos="1093470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optimal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selection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records,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i.e.,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selected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fast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possible.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buFont typeface="Arial MT"/>
              <a:buChar char="•"/>
              <a:tabLst>
                <a:tab pos="241300" algn="l"/>
                <a:tab pos="777240" algn="l"/>
                <a:tab pos="2087880" algn="l"/>
                <a:tab pos="3134995" algn="l"/>
                <a:tab pos="4149090" algn="l"/>
                <a:tab pos="4610735" algn="l"/>
                <a:tab pos="5725160" algn="l"/>
                <a:tab pos="7448550" algn="l"/>
                <a:tab pos="7969250" algn="l"/>
                <a:tab pos="8570595" algn="l"/>
                <a:tab pos="9782175" algn="l"/>
                <a:tab pos="1089469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perform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insert,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delete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transaction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quick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easy.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2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020"/>
              </a:lnSpc>
              <a:buFont typeface="Arial MT"/>
              <a:buChar char="•"/>
              <a:tabLst>
                <a:tab pos="241300" algn="l"/>
                <a:tab pos="959485" algn="l"/>
                <a:tab pos="2429510" algn="l"/>
                <a:tab pos="3645535" algn="l"/>
                <a:tab pos="4759960" algn="l"/>
                <a:tab pos="5262880" algn="l"/>
                <a:tab pos="6556375" algn="l"/>
                <a:tab pos="7019925" algn="l"/>
                <a:tab pos="7346950" algn="l"/>
                <a:tab pos="8307070" algn="l"/>
                <a:tab pos="8771890" algn="l"/>
                <a:tab pos="9819005" algn="l"/>
                <a:tab pos="1093279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duplicate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induced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result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insert,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update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delete.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2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minimal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cost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storage,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efficiently.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Indexing</a:t>
            </a:r>
            <a:r>
              <a:rPr spc="-85" dirty="0"/>
              <a:t> </a:t>
            </a:r>
            <a:r>
              <a:rPr dirty="0"/>
              <a:t>in</a:t>
            </a:r>
            <a:r>
              <a:rPr spc="-90" dirty="0"/>
              <a:t> </a:t>
            </a:r>
            <a:r>
              <a:rPr spc="-20" dirty="0"/>
              <a:t>DBMS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10892155" cy="40944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structure.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locate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200" spc="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3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 quickly.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2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marR="5715" indent="-22860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Indexing</a:t>
            </a:r>
            <a:r>
              <a:rPr sz="32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optimize</a:t>
            </a:r>
            <a:r>
              <a:rPr sz="32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32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minimizing</a:t>
            </a: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32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32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accesses</a:t>
            </a:r>
            <a:r>
              <a:rPr sz="32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required</a:t>
            </a:r>
            <a:r>
              <a:rPr sz="32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query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processed.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Index</a:t>
            </a:r>
            <a:r>
              <a:rPr spc="-85" dirty="0"/>
              <a:t> </a:t>
            </a:r>
            <a:r>
              <a:rPr spc="-10" dirty="0"/>
              <a:t>Structure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188211"/>
            <a:ext cx="7866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Indexes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columns.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1524" y="3233673"/>
            <a:ext cx="10892155" cy="33940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0030" marR="5080" indent="-227330" algn="just">
              <a:lnSpc>
                <a:spcPct val="90000"/>
              </a:lnSpc>
              <a:spcBef>
                <a:spcPts val="4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column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search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copy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candidate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table.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primary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sorted  order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  the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corresponding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easily.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6985" indent="-22733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second</a:t>
            </a:r>
            <a:r>
              <a:rPr sz="28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column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reference.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contains</a:t>
            </a:r>
            <a:r>
              <a:rPr sz="28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set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pointers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holding</a:t>
            </a:r>
            <a:r>
              <a:rPr sz="28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8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8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8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where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8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particular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found.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9957" y="1897963"/>
            <a:ext cx="4196780" cy="1212255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Indexing</a:t>
            </a:r>
            <a:r>
              <a:rPr spc="-140" dirty="0"/>
              <a:t> </a:t>
            </a:r>
            <a:r>
              <a:rPr spc="-10" dirty="0"/>
              <a:t>Methods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188211"/>
            <a:ext cx="8785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Indexing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performed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methods: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20" y="2051304"/>
            <a:ext cx="9035796" cy="4314444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Order</a:t>
            </a:r>
            <a:r>
              <a:rPr spc="-180" dirty="0"/>
              <a:t> </a:t>
            </a:r>
            <a:r>
              <a:rPr spc="-10" dirty="0"/>
              <a:t>Indices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374" y="1435735"/>
            <a:ext cx="11257280" cy="44176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6985" indent="-22796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indices</a:t>
            </a:r>
            <a:r>
              <a:rPr sz="28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usually</a:t>
            </a:r>
            <a:r>
              <a:rPr sz="28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sorted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searching</a:t>
            </a:r>
            <a:r>
              <a:rPr sz="28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faster.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indices</a:t>
            </a:r>
            <a:r>
              <a:rPr sz="28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sorted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ordered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indices.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800" b="1" i="1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0000"/>
              </a:lnSpc>
              <a:spcBef>
                <a:spcPts val="9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Suppose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thousands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records,</a:t>
            </a:r>
            <a:r>
              <a:rPr sz="2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10</a:t>
            </a:r>
            <a:r>
              <a:rPr sz="28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bytes</a:t>
            </a:r>
            <a:r>
              <a:rPr sz="2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long.</a:t>
            </a:r>
            <a:r>
              <a:rPr sz="28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Imagine</a:t>
            </a:r>
            <a:r>
              <a:rPr sz="28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2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IDs</a:t>
            </a:r>
            <a:r>
              <a:rPr sz="2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start</a:t>
            </a:r>
            <a:r>
              <a:rPr sz="2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2,</a:t>
            </a:r>
            <a:r>
              <a:rPr sz="28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3…</a:t>
            </a:r>
            <a:r>
              <a:rPr sz="28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goes</a:t>
            </a:r>
            <a:r>
              <a:rPr sz="28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on.</a:t>
            </a:r>
            <a:r>
              <a:rPr sz="2800" spc="33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we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search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678.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39395" marR="7620" indent="-227330" algn="just">
              <a:lnSpc>
                <a:spcPts val="303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5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5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normal</a:t>
            </a:r>
            <a:r>
              <a:rPr sz="2800" spc="5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5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spc="5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800" spc="5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index,</a:t>
            </a:r>
            <a:r>
              <a:rPr sz="2800" spc="5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5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searches</a:t>
            </a:r>
            <a:r>
              <a:rPr sz="2800" spc="5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5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disk</a:t>
            </a:r>
            <a:r>
              <a:rPr sz="2800" spc="5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800" spc="5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800" spc="5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beginning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till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reaches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678.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6985" indent="-227965" algn="just">
              <a:lnSpc>
                <a:spcPts val="302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280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want</a:t>
            </a:r>
            <a:r>
              <a:rPr sz="28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search</a:t>
            </a:r>
            <a:r>
              <a:rPr sz="28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280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2800" spc="5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678,</a:t>
            </a:r>
            <a:r>
              <a:rPr sz="28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search</a:t>
            </a:r>
            <a:r>
              <a:rPr sz="28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using 	indexes.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Primary</a:t>
            </a:r>
            <a:r>
              <a:rPr spc="-150" dirty="0"/>
              <a:t> </a:t>
            </a:r>
            <a:r>
              <a:rPr spc="-20" dirty="0"/>
              <a:t>Index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31163"/>
            <a:ext cx="10890885" cy="47682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0" marR="8255" indent="-228600" algn="just">
              <a:lnSpc>
                <a:spcPts val="3240"/>
              </a:lnSpc>
              <a:spcBef>
                <a:spcPts val="50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30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30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30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basis</a:t>
            </a:r>
            <a:r>
              <a:rPr sz="30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0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0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table,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30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30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0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indexing.</a:t>
            </a:r>
            <a:r>
              <a:rPr sz="30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0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30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unique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1:1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records.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ts val="324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0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3000" spc="3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30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sorted</a:t>
            </a:r>
            <a:r>
              <a:rPr sz="30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order,</a:t>
            </a:r>
            <a:r>
              <a:rPr sz="30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performance</a:t>
            </a:r>
            <a:r>
              <a:rPr sz="30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searching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quite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efficient.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classified</a:t>
            </a:r>
            <a:r>
              <a:rPr sz="3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as: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786130" lvl="1" indent="-317500">
              <a:lnSpc>
                <a:spcPct val="100000"/>
              </a:lnSpc>
              <a:spcBef>
                <a:spcPts val="165"/>
              </a:spcBef>
              <a:buSzPct val="96000"/>
              <a:buFont typeface="Wingdings" panose="05000000000000000000"/>
              <a:buChar char=""/>
              <a:tabLst>
                <a:tab pos="78613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Dense</a:t>
            </a:r>
            <a:r>
              <a:rPr sz="2800" spc="-7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2800" spc="-8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786130" lvl="1" indent="-317500">
              <a:lnSpc>
                <a:spcPct val="100000"/>
              </a:lnSpc>
              <a:spcBef>
                <a:spcPts val="170"/>
              </a:spcBef>
              <a:buSzPct val="96000"/>
              <a:buFont typeface="Wingdings" panose="05000000000000000000"/>
              <a:buChar char=""/>
              <a:tabLst>
                <a:tab pos="78613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Sparse</a:t>
            </a:r>
            <a:r>
              <a:rPr sz="28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index.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Dense</a:t>
            </a:r>
            <a:r>
              <a:rPr u="sng" spc="-1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Index</a:t>
            </a:r>
            <a:endParaRPr u="sng" spc="-10" dirty="0">
              <a:solidFill>
                <a:srgbClr val="006FC0"/>
              </a:solidFill>
              <a:uFill>
                <a:solidFill>
                  <a:srgbClr val="006FC0"/>
                </a:solidFill>
              </a:u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3786" y="1183640"/>
            <a:ext cx="11387455" cy="238379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0" marR="5080" indent="-228600">
              <a:lnSpc>
                <a:spcPts val="3240"/>
              </a:lnSpc>
              <a:spcBef>
                <a:spcPts val="505"/>
              </a:spcBef>
              <a:buFont typeface="Arial MT"/>
              <a:buChar char="•"/>
              <a:tabLst>
                <a:tab pos="241300" algn="l"/>
                <a:tab pos="704215" algn="l"/>
                <a:tab pos="1719580" algn="l"/>
                <a:tab pos="2807970" algn="l"/>
                <a:tab pos="3124835" algn="l"/>
                <a:tab pos="4246880" algn="l"/>
                <a:tab pos="4647565" algn="l"/>
                <a:tab pos="5895340" algn="l"/>
                <a:tab pos="6487160" algn="l"/>
                <a:tab pos="7482205" algn="l"/>
                <a:tab pos="8602980" algn="l"/>
                <a:tab pos="9300845" algn="l"/>
                <a:tab pos="10465435" algn="l"/>
                <a:tab pos="10908665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dense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index,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search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valued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helps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search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faster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needs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space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records.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7620" indent="-228600">
              <a:lnSpc>
                <a:spcPts val="324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Indexing,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method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search</a:t>
            </a:r>
            <a:r>
              <a:rPr sz="30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points</a:t>
            </a:r>
            <a:r>
              <a:rPr sz="30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real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disk.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68467" y="3297934"/>
            <a:ext cx="4492751" cy="3521964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Sparse</a:t>
            </a:r>
            <a:r>
              <a:rPr u="sng" spc="-10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 </a:t>
            </a:r>
            <a:r>
              <a:rPr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</a:rPr>
              <a:t>Index</a:t>
            </a:r>
            <a:endParaRPr u="sng" spc="-10" dirty="0">
              <a:solidFill>
                <a:srgbClr val="006FC0"/>
              </a:solidFill>
              <a:uFill>
                <a:solidFill>
                  <a:srgbClr val="006FC0"/>
                </a:solidFill>
              </a:uFill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3786" y="1101344"/>
            <a:ext cx="11387455" cy="151638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appears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file.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24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  <a:tab pos="716280" algn="l"/>
                <a:tab pos="1830705" algn="l"/>
                <a:tab pos="2644775" algn="l"/>
                <a:tab pos="3830320" algn="l"/>
                <a:tab pos="4645660" algn="l"/>
                <a:tab pos="6817995" algn="l"/>
                <a:tab pos="8459470" algn="l"/>
                <a:tab pos="9148445" algn="l"/>
                <a:tab pos="10823575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needs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less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space,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less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maintenance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overhead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insertion,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deletions.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6055" y="2295144"/>
            <a:ext cx="5141976" cy="440131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75335"/>
            <a:ext cx="3364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Database</a:t>
            </a:r>
            <a:r>
              <a:rPr sz="3600" spc="-30" dirty="0"/>
              <a:t> </a:t>
            </a:r>
            <a:r>
              <a:rPr sz="3600" spc="-10" dirty="0"/>
              <a:t>Models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5609" y="1069075"/>
            <a:ext cx="10920730" cy="474789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000" b="1" dirty="0">
                <a:latin typeface="Times New Roman" panose="02020603050405020304"/>
                <a:cs typeface="Times New Roman" panose="02020603050405020304"/>
              </a:rPr>
              <a:t>Network </a:t>
            </a:r>
            <a:r>
              <a:rPr sz="3000" b="1" spc="-10" dirty="0">
                <a:latin typeface="Times New Roman" panose="02020603050405020304"/>
                <a:cs typeface="Times New Roman" panose="02020603050405020304"/>
              </a:rPr>
              <a:t>Model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extension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hierarchical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model.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2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popular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before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model.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4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24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30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30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hierarchical</a:t>
            </a:r>
            <a:r>
              <a:rPr sz="30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model,</a:t>
            </a:r>
            <a:r>
              <a:rPr sz="30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0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difference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parent.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replaces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hierarchical</a:t>
            </a:r>
            <a:r>
              <a:rPr sz="3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tree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graph.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Clustering</a:t>
            </a:r>
            <a:r>
              <a:rPr spc="-175" dirty="0"/>
              <a:t> </a:t>
            </a:r>
            <a:r>
              <a:rPr spc="-10" dirty="0"/>
              <a:t>Index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31163"/>
            <a:ext cx="10890885" cy="428434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241300" marR="5715" indent="-228600" algn="just">
              <a:lnSpc>
                <a:spcPts val="3240"/>
              </a:lnSpc>
              <a:spcBef>
                <a:spcPts val="50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cases,</a:t>
            </a:r>
            <a:r>
              <a:rPr sz="3000" spc="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30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6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3000" spc="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spc="6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non-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000" spc="6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000" spc="6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columns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record.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715" indent="-228600" algn="just">
              <a:lnSpc>
                <a:spcPts val="324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30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cases,</a:t>
            </a:r>
            <a:r>
              <a:rPr sz="30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30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30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30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faster,</a:t>
            </a:r>
            <a:r>
              <a:rPr sz="30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0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group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0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together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get</a:t>
            </a:r>
            <a:r>
              <a:rPr sz="30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30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30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create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out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them.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ts val="324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clustering</a:t>
            </a:r>
            <a:r>
              <a:rPr sz="30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index,</a:t>
            </a:r>
            <a:r>
              <a:rPr sz="30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30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30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similar</a:t>
            </a:r>
            <a:r>
              <a:rPr sz="30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characteristics</a:t>
            </a:r>
            <a:r>
              <a:rPr sz="30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grouped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together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indexes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groups.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36791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Clustering</a:t>
            </a:r>
            <a:r>
              <a:rPr spc="-175" dirty="0"/>
              <a:t> </a:t>
            </a:r>
            <a:r>
              <a:rPr spc="-10" dirty="0"/>
              <a:t>Index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6951" y="209681"/>
            <a:ext cx="2113306" cy="9510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5609" y="1052830"/>
            <a:ext cx="11144885" cy="77914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5080" indent="-228600">
              <a:lnSpc>
                <a:spcPts val="2810"/>
              </a:lnSpc>
              <a:spcBef>
                <a:spcPts val="455"/>
              </a:spcBef>
              <a:buFont typeface="Arial MT"/>
              <a:buChar char="•"/>
              <a:tabLst>
                <a:tab pos="241300" algn="l"/>
                <a:tab pos="835025" algn="l"/>
                <a:tab pos="2167255" algn="l"/>
                <a:tab pos="3385185" algn="l"/>
                <a:tab pos="4659630" algn="l"/>
                <a:tab pos="5051425" algn="l"/>
                <a:tab pos="5788660" algn="l"/>
                <a:tab pos="7075170" algn="l"/>
                <a:tab pos="7613650" algn="l"/>
                <a:tab pos="8829675" algn="l"/>
                <a:tab pos="10114280" algn="l"/>
                <a:tab pos="10742295" algn="l"/>
              </a:tabLst>
            </a:pP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students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studying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semester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grouped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together,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i.e.;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1st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semester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students,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2nd</a:t>
            </a:r>
            <a:r>
              <a:rPr sz="26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semester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students,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3rd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semester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students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etc.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grouped.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609" y="5279847"/>
            <a:ext cx="11146155" cy="149288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marR="5080" indent="-228600" algn="just">
              <a:lnSpc>
                <a:spcPct val="90000"/>
              </a:lnSpc>
              <a:spcBef>
                <a:spcPts val="41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Here, indexes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are created</a:t>
            </a:r>
            <a:r>
              <a:rPr sz="2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semester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file.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6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block,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students</a:t>
            </a:r>
            <a:r>
              <a:rPr sz="26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6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semester</a:t>
            </a:r>
            <a:r>
              <a:rPr sz="26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grouped</a:t>
            </a:r>
            <a:r>
              <a:rPr sz="26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together</a:t>
            </a:r>
            <a:r>
              <a:rPr sz="26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26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cluster.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26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points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beginning</a:t>
            </a:r>
            <a:r>
              <a:rPr sz="26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6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cluster.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6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blocks,</a:t>
            </a:r>
            <a:r>
              <a:rPr sz="26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requested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search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sequentially.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5861" y="2086886"/>
            <a:ext cx="5943599" cy="298445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Secondary</a:t>
            </a:r>
            <a:r>
              <a:rPr spc="-180" dirty="0"/>
              <a:t> </a:t>
            </a:r>
            <a:r>
              <a:rPr spc="-20" dirty="0"/>
              <a:t>Index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214754"/>
            <a:ext cx="10891520" cy="54394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7620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  <a:tab pos="733425" algn="l"/>
                <a:tab pos="1362710" algn="l"/>
                <a:tab pos="2442210" algn="l"/>
                <a:tab pos="3970020" algn="l"/>
                <a:tab pos="4460240" algn="l"/>
                <a:tab pos="5087620" algn="l"/>
                <a:tab pos="5972175" algn="l"/>
                <a:tab pos="6717665" algn="l"/>
                <a:tab pos="7870825" algn="l"/>
                <a:tab pos="8499475" algn="l"/>
                <a:tab pos="969073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sparse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indexing,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grows,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(index,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address)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mapping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grows.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memory,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usually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mappings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kept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memory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so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fetch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faster.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latter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actual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searched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secondary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memory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based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got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mapping.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6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8255" indent="-227330">
              <a:lnSpc>
                <a:spcPts val="3020"/>
              </a:lnSpc>
              <a:buFont typeface="Arial MT"/>
              <a:buChar char="•"/>
              <a:tabLst>
                <a:tab pos="241300" algn="l"/>
                <a:tab pos="640080" algn="l"/>
                <a:tab pos="1236345" algn="l"/>
                <a:tab pos="1949450" algn="l"/>
                <a:tab pos="2408555" algn="l"/>
                <a:tab pos="3085465" algn="l"/>
                <a:tab pos="4490720" algn="l"/>
                <a:tab pos="5610860" algn="l"/>
                <a:tab pos="6939915" algn="l"/>
                <a:tab pos="7534275" algn="l"/>
                <a:tab pos="8763000" algn="l"/>
                <a:tab pos="963485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size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mapping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grows,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fetching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itself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becomes 	slower.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Hence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sparse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index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efficient.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9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30"/>
              </a:lnSpc>
              <a:buFont typeface="Arial MT"/>
              <a:buChar char="•"/>
              <a:tabLst>
                <a:tab pos="241300" algn="l"/>
                <a:tab pos="710565" algn="l"/>
                <a:tab pos="1633855" algn="l"/>
                <a:tab pos="2081530" algn="l"/>
                <a:tab pos="3652520" algn="l"/>
                <a:tab pos="4339590" algn="l"/>
                <a:tab pos="5694680" algn="l"/>
                <a:tab pos="6479540" algn="l"/>
                <a:tab pos="7697470" algn="l"/>
                <a:tab pos="8166100" algn="l"/>
                <a:tab pos="9225915" algn="l"/>
                <a:tab pos="1064069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overcome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problem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next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version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sparse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indexing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introduced</a:t>
            </a:r>
            <a:r>
              <a:rPr sz="28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i.e.;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Secondary</a:t>
            </a:r>
            <a:r>
              <a:rPr sz="28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Indexing.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Secondary</a:t>
            </a:r>
            <a:r>
              <a:rPr spc="-180" dirty="0"/>
              <a:t> </a:t>
            </a:r>
            <a:r>
              <a:rPr spc="-20" dirty="0"/>
              <a:t>Index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46951" y="209681"/>
            <a:ext cx="2113306" cy="9510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5609" y="5406339"/>
            <a:ext cx="11145520" cy="11360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1300" marR="5080" indent="-228600" algn="just">
              <a:lnSpc>
                <a:spcPts val="2810"/>
              </a:lnSpc>
              <a:spcBef>
                <a:spcPts val="45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above</a:t>
            </a:r>
            <a:r>
              <a:rPr sz="26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diagram,</a:t>
            </a:r>
            <a:r>
              <a:rPr sz="26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6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6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26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6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26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divided</a:t>
            </a:r>
            <a:r>
              <a:rPr sz="26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6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groups</a:t>
            </a:r>
            <a:r>
              <a:rPr sz="26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100s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first.</a:t>
            </a:r>
            <a:r>
              <a:rPr sz="26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secondary</a:t>
            </a:r>
            <a:r>
              <a:rPr sz="26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memory,</a:t>
            </a:r>
            <a:r>
              <a:rPr sz="26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6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groups</a:t>
            </a:r>
            <a:r>
              <a:rPr sz="26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further</a:t>
            </a:r>
            <a:r>
              <a:rPr sz="26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divided</a:t>
            </a:r>
            <a:r>
              <a:rPr sz="26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6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sub-groups.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Actual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memory.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4029" y="1237262"/>
            <a:ext cx="8098586" cy="4012917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477113" y="1428114"/>
            <a:ext cx="11464925" cy="49720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1497965" algn="l"/>
                <a:tab pos="2967355" algn="l"/>
                <a:tab pos="3761740" algn="l"/>
                <a:tab pos="5661025" algn="l"/>
                <a:tab pos="7051040" algn="l"/>
                <a:tab pos="8930005" algn="l"/>
                <a:tab pos="109347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4th 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5th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  <a:tab pos="1228725" algn="l"/>
                <a:tab pos="1716405" algn="l"/>
                <a:tab pos="2376170" algn="l"/>
                <a:tab pos="3091180" algn="l"/>
                <a:tab pos="5318125" algn="l"/>
                <a:tab pos="5851525" algn="l"/>
                <a:tab pos="7559675" algn="l"/>
                <a:tab pos="9416415" algn="l"/>
                <a:tab pos="1015428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8th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Edition,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1071245" algn="l"/>
                <a:tab pos="2472055" algn="l"/>
                <a:tab pos="3959860" algn="l"/>
                <a:tab pos="5478145" algn="l"/>
                <a:tab pos="7402830" algn="l"/>
                <a:tab pos="8939530" algn="l"/>
                <a:tab pos="1111123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(2011).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2nd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Prentice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Hall.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https://</a:t>
            </a:r>
            <a:r>
              <a:rPr sz="3200" spc="-20" dirty="0">
                <a:latin typeface="Times New Roman" panose="02020603050405020304"/>
                <a:cs typeface="Times New Roman" panose="02020603050405020304"/>
                <a:hlinkClick r:id="rId1"/>
              </a:rPr>
              <a:t>www.javatpoint.com/dbms-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hlinkClick r:id="rId1"/>
              </a:rPr>
              <a:t>file-</a:t>
            </a:r>
            <a:r>
              <a:rPr sz="3200" dirty="0">
                <a:latin typeface="Times New Roman" panose="02020603050405020304"/>
                <a:cs typeface="Times New Roman" panose="02020603050405020304"/>
                <a:hlinkClick r:id="rId1"/>
              </a:rPr>
              <a:t>organization/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last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25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September'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2022.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Syllabus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065275" y="1447800"/>
            <a:ext cx="9611995" cy="4387850"/>
            <a:chOff x="1065275" y="1447800"/>
            <a:chExt cx="9611995" cy="43878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4115" y="1544330"/>
              <a:ext cx="9139239" cy="42819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69847" y="1452372"/>
              <a:ext cx="9603105" cy="4378960"/>
            </a:xfrm>
            <a:custGeom>
              <a:avLst/>
              <a:gdLst/>
              <a:ahLst/>
              <a:cxnLst/>
              <a:rect l="l" t="t" r="r" b="b"/>
              <a:pathLst>
                <a:path w="9603105" h="4378960">
                  <a:moveTo>
                    <a:pt x="0" y="4378452"/>
                  </a:moveTo>
                  <a:lnTo>
                    <a:pt x="9602724" y="4378452"/>
                  </a:lnTo>
                  <a:lnTo>
                    <a:pt x="9602724" y="0"/>
                  </a:lnTo>
                  <a:lnTo>
                    <a:pt x="0" y="0"/>
                  </a:lnTo>
                  <a:lnTo>
                    <a:pt x="0" y="437845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Database</a:t>
            </a:r>
            <a:r>
              <a:rPr sz="3600" spc="-30" dirty="0"/>
              <a:t> </a:t>
            </a:r>
            <a:r>
              <a:rPr sz="3600" spc="-10" dirty="0"/>
              <a:t>Models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5609" y="1151001"/>
            <a:ext cx="10924540" cy="130619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 algn="just">
              <a:lnSpc>
                <a:spcPts val="3240"/>
              </a:lnSpc>
              <a:spcBef>
                <a:spcPts val="505"/>
              </a:spcBef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Example:</a:t>
            </a:r>
            <a:r>
              <a:rPr sz="30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30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30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0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see</a:t>
            </a:r>
            <a:r>
              <a:rPr sz="30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node</a:t>
            </a:r>
            <a:r>
              <a:rPr sz="30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30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0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two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parents</a:t>
            </a:r>
            <a:r>
              <a:rPr sz="30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i.e.</a:t>
            </a:r>
            <a:r>
              <a:rPr sz="30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CSE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Department</a:t>
            </a:r>
            <a:r>
              <a:rPr sz="30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Library.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earlier</a:t>
            </a:r>
            <a:r>
              <a:rPr sz="30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0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possible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hierarchical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model.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1135" y="2784348"/>
            <a:ext cx="4782565" cy="37007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75335"/>
            <a:ext cx="3364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Database</a:t>
            </a:r>
            <a:r>
              <a:rPr sz="3600" spc="-30" dirty="0"/>
              <a:t> </a:t>
            </a:r>
            <a:r>
              <a:rPr sz="3600" spc="-10" dirty="0"/>
              <a:t>Models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5609" y="1069075"/>
            <a:ext cx="10923270" cy="49047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000" b="1" spc="-10" dirty="0">
                <a:latin typeface="Times New Roman" panose="02020603050405020304"/>
                <a:cs typeface="Times New Roman" panose="02020603050405020304"/>
              </a:rPr>
              <a:t>Entity-</a:t>
            </a:r>
            <a:r>
              <a:rPr sz="3000" b="1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3000" b="1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latin typeface="Times New Roman" panose="02020603050405020304"/>
                <a:cs typeface="Times New Roman" panose="02020603050405020304"/>
              </a:rPr>
              <a:t>Model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7620" indent="-228600">
              <a:lnSpc>
                <a:spcPts val="324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Entity-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30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30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0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simply</a:t>
            </a:r>
            <a:r>
              <a:rPr sz="30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30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30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high-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30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diagram.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6985" indent="-228600">
              <a:lnSpc>
                <a:spcPts val="324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713105" algn="l"/>
                <a:tab pos="1417955" algn="l"/>
                <a:tab pos="2621915" algn="l"/>
                <a:tab pos="3220720" algn="l"/>
                <a:tab pos="4773930" algn="l"/>
                <a:tab pos="5394325" algn="l"/>
                <a:tab pos="7139305" algn="l"/>
                <a:tab pos="8564880" algn="l"/>
                <a:tab pos="9015730" algn="l"/>
                <a:tab pos="9637395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model,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represent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real-world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problem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pictorial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make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easy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stakeholders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understand.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240"/>
              </a:lnSpc>
              <a:spcBef>
                <a:spcPts val="995"/>
              </a:spcBef>
              <a:buFont typeface="Arial MT"/>
              <a:buChar char="•"/>
              <a:tabLst>
                <a:tab pos="241300" algn="l"/>
                <a:tab pos="621665" algn="l"/>
                <a:tab pos="1022985" algn="l"/>
                <a:tab pos="1784985" algn="l"/>
                <a:tab pos="2609215" algn="l"/>
                <a:tab pos="3435350" algn="l"/>
                <a:tab pos="4027170" algn="l"/>
                <a:tab pos="4639945" algn="l"/>
                <a:tab pos="6441440" algn="l"/>
                <a:tab pos="6884670" algn="l"/>
                <a:tab pos="8706485" algn="l"/>
                <a:tab pos="9320530" algn="l"/>
                <a:tab pos="10525760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very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easy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developers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understand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by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looking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diagram.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spc="-9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diagram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visual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tool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represent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Model.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715" indent="-228600">
              <a:lnSpc>
                <a:spcPts val="324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  <a:tab pos="901065" algn="l"/>
                <a:tab pos="2321560" algn="l"/>
                <a:tab pos="3002915" algn="l"/>
                <a:tab pos="3641090" algn="l"/>
                <a:tab pos="5298440" algn="l"/>
                <a:tab pos="6234430" algn="l"/>
                <a:tab pos="8353425" algn="l"/>
                <a:tab pos="9532620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diagram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following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components: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Entity,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Attribute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Relationship.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Database</a:t>
            </a:r>
            <a:r>
              <a:rPr sz="3600" spc="-30" dirty="0"/>
              <a:t> </a:t>
            </a:r>
            <a:r>
              <a:rPr sz="3600" spc="-10" dirty="0"/>
              <a:t>Models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5855" y="1684020"/>
            <a:ext cx="8324088" cy="476558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Database</a:t>
            </a:r>
            <a:r>
              <a:rPr sz="3600" spc="-30" dirty="0"/>
              <a:t> </a:t>
            </a:r>
            <a:r>
              <a:rPr sz="3600" spc="-10" dirty="0"/>
              <a:t>Models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1413" y="1334632"/>
            <a:ext cx="8984615" cy="2592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000" b="1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000" b="1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b="1" spc="-10" dirty="0">
                <a:latin typeface="Times New Roman" panose="02020603050405020304"/>
                <a:cs typeface="Times New Roman" panose="02020603050405020304"/>
              </a:rPr>
              <a:t>Model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introduced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Dr.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E.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F.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Codd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1970.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most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widely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model.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24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  <a:tab pos="809625" algn="l"/>
                <a:tab pos="1609725" algn="l"/>
                <a:tab pos="2909570" algn="l"/>
                <a:tab pos="3627120" algn="l"/>
                <a:tab pos="4514850" algn="l"/>
                <a:tab pos="5019040" algn="l"/>
                <a:tab pos="6965950" algn="l"/>
                <a:tab pos="7514590" algn="l"/>
                <a:tab pos="8230870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model,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maintained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form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dimensional</a:t>
            </a:r>
            <a:r>
              <a:rPr sz="30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table.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03638" y="3032252"/>
            <a:ext cx="17113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1025" algn="l"/>
                <a:tab pos="1000760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two-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413" y="3902709"/>
            <a:ext cx="9743440" cy="163957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3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stored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form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columns.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basic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structure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tables.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relations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model.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Database</a:t>
            </a:r>
            <a:r>
              <a:rPr sz="3600" spc="-30" dirty="0"/>
              <a:t> </a:t>
            </a:r>
            <a:r>
              <a:rPr sz="3600" spc="-10" dirty="0"/>
              <a:t>Models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0487" y="1752412"/>
            <a:ext cx="6814266" cy="439324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3904" y="3019805"/>
            <a:ext cx="2901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none" dirty="0"/>
              <a:t>DBMS</a:t>
            </a:r>
            <a:r>
              <a:rPr sz="2800" u="none" spc="-105" dirty="0"/>
              <a:t> </a:t>
            </a:r>
            <a:r>
              <a:rPr sz="2800" u="none" dirty="0"/>
              <a:t>Vs</a:t>
            </a:r>
            <a:r>
              <a:rPr sz="2800" u="none" spc="-50" dirty="0"/>
              <a:t> </a:t>
            </a:r>
            <a:r>
              <a:rPr sz="2800" u="none" spc="-10" dirty="0"/>
              <a:t>RDBMS</a:t>
            </a:r>
            <a:endParaRPr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DBMS</a:t>
            </a:r>
            <a:r>
              <a:rPr sz="3600" spc="-114" dirty="0"/>
              <a:t> </a:t>
            </a:r>
            <a:r>
              <a:rPr sz="3600" dirty="0"/>
              <a:t>Vs</a:t>
            </a:r>
            <a:r>
              <a:rPr sz="3600" spc="-40" dirty="0"/>
              <a:t> </a:t>
            </a:r>
            <a:r>
              <a:rPr sz="3600" spc="-10" dirty="0"/>
              <a:t>RDBMS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1413" y="1163573"/>
            <a:ext cx="10925810" cy="89471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240"/>
              </a:lnSpc>
              <a:spcBef>
                <a:spcPts val="505"/>
              </a:spcBef>
              <a:tabLst>
                <a:tab pos="760730" algn="l"/>
                <a:tab pos="1849755" algn="l"/>
                <a:tab pos="2745105" algn="l"/>
                <a:tab pos="4914265" algn="l"/>
                <a:tab pos="5535930" algn="l"/>
                <a:tab pos="6453505" algn="l"/>
                <a:tab pos="8149590" algn="l"/>
                <a:tab pos="9578340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below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demonstrates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difference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RDBMS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DBMS: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906" y="2325429"/>
            <a:ext cx="8469287" cy="42011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72998" y="1385442"/>
            <a:ext cx="10865485" cy="514286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66700" marR="31115" indent="-228600">
              <a:lnSpc>
                <a:spcPts val="2880"/>
              </a:lnSpc>
              <a:spcBef>
                <a:spcPts val="795"/>
              </a:spcBef>
              <a:buFont typeface="Arial MT"/>
              <a:buChar char="•"/>
              <a:tabLst>
                <a:tab pos="266700" algn="l"/>
                <a:tab pos="1465580" algn="l"/>
                <a:tab pos="2866390" algn="l"/>
                <a:tab pos="3633470" algn="l"/>
                <a:tab pos="5434965" algn="l"/>
                <a:tab pos="6760845" algn="l"/>
                <a:tab pos="8542655" algn="l"/>
                <a:tab pos="10441940" algn="l"/>
              </a:tabLst>
            </a:pP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3000" spc="-44" baseline="25000" dirty="0">
                <a:latin typeface="Times New Roman" panose="02020603050405020304"/>
                <a:cs typeface="Times New Roman" panose="02020603050405020304"/>
              </a:rPr>
              <a:t>th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000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66700" marR="30480" indent="-228600">
              <a:lnSpc>
                <a:spcPts val="2880"/>
              </a:lnSpc>
              <a:spcBef>
                <a:spcPts val="1005"/>
              </a:spcBef>
              <a:buFont typeface="Arial MT"/>
              <a:buChar char="•"/>
              <a:tabLst>
                <a:tab pos="2667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0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0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0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30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Systems”,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3000" baseline="25000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3000" spc="367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000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66700" marR="30480" indent="-228600">
              <a:lnSpc>
                <a:spcPct val="80000"/>
              </a:lnSpc>
              <a:spcBef>
                <a:spcPts val="1025"/>
              </a:spcBef>
              <a:buFont typeface="Arial MT"/>
              <a:buChar char="•"/>
              <a:tabLst>
                <a:tab pos="266700" algn="l"/>
                <a:tab pos="1206500" algn="l"/>
                <a:tab pos="1681480" algn="l"/>
                <a:tab pos="2316480" algn="l"/>
                <a:tab pos="3002280" algn="l"/>
                <a:tab pos="5108575" algn="l"/>
                <a:tab pos="5625465" algn="l"/>
                <a:tab pos="7242175" algn="l"/>
                <a:tab pos="8999855" algn="l"/>
                <a:tab pos="9609455" algn="l"/>
              </a:tabLst>
            </a:pP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3000" spc="-37" baseline="25000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3000" baseline="25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Edition,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66700" marR="31115" indent="-228600">
              <a:lnSpc>
                <a:spcPts val="2880"/>
              </a:lnSpc>
              <a:spcBef>
                <a:spcPts val="970"/>
              </a:spcBef>
              <a:buFont typeface="Arial MT"/>
              <a:buChar char="•"/>
              <a:tabLst>
                <a:tab pos="266700" algn="l"/>
                <a:tab pos="1050925" algn="l"/>
                <a:tab pos="2371090" algn="l"/>
                <a:tab pos="3769995" algn="l"/>
                <a:tab pos="5203190" algn="l"/>
                <a:tab pos="7015480" algn="l"/>
                <a:tab pos="8464550" algn="l"/>
                <a:tab pos="10508615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(2011).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3000" baseline="25000" dirty="0">
                <a:latin typeface="Times New Roman" panose="02020603050405020304"/>
                <a:cs typeface="Times New Roman" panose="02020603050405020304"/>
              </a:rPr>
              <a:t>nd</a:t>
            </a:r>
            <a:r>
              <a:rPr sz="3000" spc="232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Prentice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Hall.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66700" marR="744220" indent="-228600">
              <a:lnSpc>
                <a:spcPts val="2880"/>
              </a:lnSpc>
              <a:spcBef>
                <a:spcPts val="1015"/>
              </a:spcBef>
              <a:buFont typeface="Arial MT"/>
              <a:buChar char="•"/>
              <a:tabLst>
                <a:tab pos="266700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https:</a:t>
            </a:r>
            <a:r>
              <a:rPr sz="3000" spc="-25" dirty="0">
                <a:latin typeface="Times New Roman" panose="02020603050405020304"/>
                <a:cs typeface="Times New Roman" panose="02020603050405020304"/>
                <a:hlinkClick r:id="rId1"/>
              </a:rPr>
              <a:t>//ww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w.</a:t>
            </a:r>
            <a:r>
              <a:rPr sz="3000" spc="-25" dirty="0">
                <a:latin typeface="Times New Roman" panose="02020603050405020304"/>
                <a:cs typeface="Times New Roman" panose="02020603050405020304"/>
                <a:hlinkClick r:id="rId1"/>
              </a:rPr>
              <a:t>geeksforgeeks.org/difference-</a:t>
            </a:r>
            <a:r>
              <a:rPr sz="3000" spc="-10" dirty="0">
                <a:latin typeface="Times New Roman" panose="02020603050405020304"/>
                <a:cs typeface="Times New Roman" panose="02020603050405020304"/>
                <a:hlinkClick r:id="rId1"/>
              </a:rPr>
              <a:t>between-</a:t>
            </a:r>
            <a:r>
              <a:rPr sz="3000" spc="-20" dirty="0">
                <a:latin typeface="Times New Roman" panose="02020603050405020304"/>
                <a:cs typeface="Times New Roman" panose="02020603050405020304"/>
                <a:hlinkClick r:id="rId1"/>
              </a:rPr>
              <a:t>schema-and-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 instance-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in-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dbms/last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accessed on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10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December</a:t>
            </a:r>
            <a:r>
              <a:rPr sz="30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2021.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66700" marR="31750" indent="-228600">
              <a:lnSpc>
                <a:spcPts val="2880"/>
              </a:lnSpc>
              <a:spcBef>
                <a:spcPts val="995"/>
              </a:spcBef>
              <a:buFont typeface="Arial MT"/>
              <a:buChar char="•"/>
              <a:tabLst>
                <a:tab pos="266700" algn="l"/>
                <a:tab pos="9490710" algn="l"/>
              </a:tabLst>
            </a:pP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https://</a:t>
            </a:r>
            <a:r>
              <a:rPr sz="3000" spc="-25" dirty="0">
                <a:latin typeface="Times New Roman" panose="02020603050405020304"/>
                <a:cs typeface="Times New Roman" panose="02020603050405020304"/>
                <a:hlinkClick r:id="rId2"/>
              </a:rPr>
              <a:t>www.javatpoint.com/dbms-</a:t>
            </a:r>
            <a:r>
              <a:rPr sz="3000" spc="-10" dirty="0">
                <a:latin typeface="Times New Roman" panose="02020603050405020304"/>
                <a:cs typeface="Times New Roman" panose="02020603050405020304"/>
                <a:hlinkClick r:id="rId2"/>
              </a:rPr>
              <a:t>data-independence/last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accessed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10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December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2021.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59240" y="0"/>
            <a:ext cx="3017520" cy="145694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9153" y="1761053"/>
            <a:ext cx="9440545" cy="1527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b="0" u="none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(BCSC-0003)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  <a:tabLst>
                <a:tab pos="2938145" algn="l"/>
              </a:tabLst>
            </a:pPr>
            <a:r>
              <a:rPr sz="4800" b="0" u="none" spc="-35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4800" b="0" u="none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E–R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Diagrams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725"/>
              </a:spcBef>
            </a:pPr>
            <a:r>
              <a:rPr sz="2800" b="1" spc="-114" dirty="0">
                <a:latin typeface="Arial" panose="020B0604020202020204"/>
                <a:cs typeface="Arial" panose="020B0604020202020204"/>
              </a:rPr>
              <a:t>Nikhil</a:t>
            </a:r>
            <a:r>
              <a:rPr sz="28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Govil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99588" y="3531108"/>
            <a:ext cx="6558280" cy="2226945"/>
            <a:chOff x="2799588" y="3531108"/>
            <a:chExt cx="6558280" cy="22269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586" y="3764584"/>
              <a:ext cx="5481110" cy="1752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4160" y="3535680"/>
              <a:ext cx="6548755" cy="2217420"/>
            </a:xfrm>
            <a:custGeom>
              <a:avLst/>
              <a:gdLst/>
              <a:ahLst/>
              <a:cxnLst/>
              <a:rect l="l" t="t" r="r" b="b"/>
              <a:pathLst>
                <a:path w="6548755" h="2217420">
                  <a:moveTo>
                    <a:pt x="0" y="2217420"/>
                  </a:moveTo>
                  <a:lnTo>
                    <a:pt x="6548628" y="2217420"/>
                  </a:lnTo>
                  <a:lnTo>
                    <a:pt x="6548628" y="0"/>
                  </a:lnTo>
                  <a:lnTo>
                    <a:pt x="0" y="0"/>
                  </a:lnTo>
                  <a:lnTo>
                    <a:pt x="0" y="221742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Syllabus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498" y="1711451"/>
            <a:ext cx="9356385" cy="405536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E–R</a:t>
            </a:r>
            <a:r>
              <a:rPr spc="-55" dirty="0"/>
              <a:t> </a:t>
            </a:r>
            <a:r>
              <a:rPr spc="-10" dirty="0"/>
              <a:t>Diagram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3567" y="1195832"/>
            <a:ext cx="10909300" cy="5200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3939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E–R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diagram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stands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 Entity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Diagram.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225"/>
              </a:spcBef>
              <a:buFont typeface="Arial MT"/>
              <a:buChar char="•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0030" marR="8255" indent="-227330">
              <a:lnSpc>
                <a:spcPts val="2590"/>
              </a:lnSpc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Entity–relationship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modeling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was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developed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design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Peter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Chen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in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1976.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855"/>
              </a:spcBef>
              <a:buFont typeface="Arial MT"/>
              <a:buChar char="•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E–R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diagram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shows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among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sets.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05"/>
              </a:spcBef>
              <a:buFont typeface="Arial MT"/>
              <a:buChar char="•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An entity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group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similar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attributes.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00"/>
              </a:spcBef>
              <a:buFont typeface="Arial MT"/>
              <a:buChar char="•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terms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DBMS, an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table.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215"/>
              </a:spcBef>
              <a:buFont typeface="Arial MT"/>
              <a:buChar char="•"/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259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723900" algn="l"/>
                <a:tab pos="1887220" algn="l"/>
                <a:tab pos="3452495" algn="l"/>
                <a:tab pos="4408170" algn="l"/>
                <a:tab pos="5247640" algn="l"/>
                <a:tab pos="5816600" algn="l"/>
                <a:tab pos="6501130" algn="l"/>
                <a:tab pos="7837805" algn="l"/>
                <a:tab pos="8506460" algn="l"/>
                <a:tab pos="10521950" algn="l"/>
              </a:tabLst>
            </a:pP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showing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among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their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attributes,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E–R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diagram</a:t>
            </a:r>
            <a:r>
              <a:rPr sz="24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shows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structure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database.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0024" y="1195832"/>
            <a:ext cx="11510645" cy="340677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4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24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4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4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2400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logical</a:t>
            </a:r>
            <a:r>
              <a:rPr sz="24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view</a:t>
            </a:r>
            <a:r>
              <a:rPr sz="24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4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400" spc="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perspective</a:t>
            </a:r>
            <a:r>
              <a:rPr sz="24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which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consists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components: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algn="just">
              <a:lnSpc>
                <a:spcPct val="100000"/>
              </a:lnSpc>
              <a:spcBef>
                <a:spcPts val="675"/>
              </a:spcBef>
            </a:pP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Entity,</a:t>
            </a:r>
            <a:r>
              <a:rPr sz="2400" b="1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b="1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Type,</a:t>
            </a:r>
            <a:r>
              <a:rPr sz="2400"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b="1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Set: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259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physical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existence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particular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person,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car,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house,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or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24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4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24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conceptual</a:t>
            </a:r>
            <a:r>
              <a:rPr sz="24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existence</a:t>
            </a:r>
            <a:r>
              <a:rPr sz="24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company,</a:t>
            </a:r>
            <a:r>
              <a:rPr sz="24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job,</a:t>
            </a:r>
            <a:r>
              <a:rPr sz="24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university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course.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 algn="just">
              <a:lnSpc>
                <a:spcPct val="90000"/>
              </a:lnSpc>
              <a:spcBef>
                <a:spcPts val="96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object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set.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e.g.;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E1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having</a:t>
            </a:r>
            <a:r>
              <a:rPr sz="24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4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3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24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students</a:t>
            </a:r>
            <a:r>
              <a:rPr sz="24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Set.</a:t>
            </a:r>
            <a:r>
              <a:rPr sz="24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ER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diagram,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as: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3125" y="4523111"/>
            <a:ext cx="1813621" cy="212926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353438"/>
            <a:ext cx="10434320" cy="159512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Attribute: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965" algn="just">
              <a:lnSpc>
                <a:spcPts val="259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define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type.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Roll_No,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Name,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DOB,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Age,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Address, Mobile_No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are the attributes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defines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type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Student.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diagram,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 an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oval.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3305" y="4105955"/>
            <a:ext cx="3190940" cy="13633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353438"/>
            <a:ext cx="10434320" cy="159512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0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400" b="1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0" dirty="0">
                <a:latin typeface="Times New Roman" panose="02020603050405020304"/>
                <a:cs typeface="Times New Roman" panose="02020603050405020304"/>
              </a:rPr>
              <a:t>–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2590"/>
              </a:lnSpc>
              <a:spcBef>
                <a:spcPts val="104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uniquely</a:t>
            </a:r>
            <a:r>
              <a:rPr sz="24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identifies</a:t>
            </a:r>
            <a:r>
              <a:rPr sz="24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key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attribute.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Roll_No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student.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diagram,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key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 an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oval with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underlying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lines.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7047" y="3744267"/>
            <a:ext cx="4064980" cy="173623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353438"/>
            <a:ext cx="10434320" cy="192468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0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2.</a:t>
            </a:r>
            <a:r>
              <a:rPr sz="24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Composite</a:t>
            </a:r>
            <a:r>
              <a:rPr sz="2400" b="1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0" dirty="0">
                <a:latin typeface="Times New Roman" panose="02020603050405020304"/>
                <a:cs typeface="Times New Roman" panose="02020603050405020304"/>
              </a:rPr>
              <a:t>–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0000"/>
              </a:lnSpc>
              <a:spcBef>
                <a:spcPts val="10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composed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composite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attribute.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4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consists</a:t>
            </a:r>
            <a:r>
              <a:rPr sz="24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Street,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City,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State,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Country.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diagram,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composite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oval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comprising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ovals.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6126" y="4136484"/>
            <a:ext cx="6025299" cy="182962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353438"/>
            <a:ext cx="10434320" cy="159512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0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3.</a:t>
            </a:r>
            <a:r>
              <a:rPr sz="24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Multivalued</a:t>
            </a:r>
            <a:r>
              <a:rPr sz="2400" b="1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0" dirty="0">
                <a:latin typeface="Times New Roman" panose="02020603050405020304"/>
                <a:cs typeface="Times New Roman" panose="02020603050405020304"/>
              </a:rPr>
              <a:t>–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2590"/>
              </a:lnSpc>
              <a:spcBef>
                <a:spcPts val="104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consisting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entity.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example,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Phone_No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(can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student).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4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diagram,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multivalued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 double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oval.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8571" y="3776493"/>
            <a:ext cx="4021932" cy="193543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353438"/>
            <a:ext cx="10433685" cy="159512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0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4.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Derived</a:t>
            </a:r>
            <a:r>
              <a:rPr sz="2400" b="1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0" dirty="0">
                <a:latin typeface="Times New Roman" panose="02020603050405020304"/>
                <a:cs typeface="Times New Roman" panose="02020603050405020304"/>
              </a:rPr>
              <a:t>–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2590"/>
              </a:lnSpc>
              <a:spcBef>
                <a:spcPts val="104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which can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derived from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 entity type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 known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derived</a:t>
            </a:r>
            <a:r>
              <a:rPr sz="24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attribute.</a:t>
            </a:r>
            <a:r>
              <a:rPr sz="2400" spc="4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e.g.;</a:t>
            </a:r>
            <a:r>
              <a:rPr sz="24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Age</a:t>
            </a:r>
            <a:r>
              <a:rPr sz="24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(can</a:t>
            </a:r>
            <a:r>
              <a:rPr sz="24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derived</a:t>
            </a:r>
            <a:r>
              <a:rPr sz="24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4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DOB).</a:t>
            </a:r>
            <a:r>
              <a:rPr sz="24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4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diagram,</a:t>
            </a:r>
            <a:r>
              <a:rPr sz="24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derived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 dashed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oval.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3895" y="3742744"/>
            <a:ext cx="4211284" cy="179871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443354"/>
            <a:ext cx="901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complete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as: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9416" y="2344051"/>
            <a:ext cx="5018718" cy="364512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353438"/>
            <a:ext cx="10434320" cy="192468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0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b="1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b="1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b="1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Set: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0000"/>
              </a:lnSpc>
              <a:spcBef>
                <a:spcPts val="10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represents</a:t>
            </a:r>
            <a:r>
              <a:rPr sz="24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association</a:t>
            </a:r>
            <a:r>
              <a:rPr sz="2400" spc="4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types.</a:t>
            </a:r>
            <a:r>
              <a:rPr sz="2400" spc="4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43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example,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‘Enrolled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in’</a:t>
            </a:r>
            <a:r>
              <a:rPr sz="24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exists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Course.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diagram,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diamond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connecting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 entities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lines.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6604" y="4106615"/>
            <a:ext cx="8224342" cy="148398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443354"/>
            <a:ext cx="1043432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relationships</a:t>
            </a:r>
            <a:r>
              <a:rPr sz="24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4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400" spc="48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set.</a:t>
            </a:r>
            <a:r>
              <a:rPr sz="24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following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depicts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S1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enrolled</a:t>
            </a:r>
            <a:r>
              <a:rPr sz="24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C2,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S2</a:t>
            </a:r>
            <a:r>
              <a:rPr sz="24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enrolled</a:t>
            </a:r>
            <a:r>
              <a:rPr sz="24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C1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S3</a:t>
            </a:r>
            <a:r>
              <a:rPr sz="24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enrolled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C3.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3555" y="2798618"/>
            <a:ext cx="5611966" cy="26553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40170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Suggested</a:t>
            </a:r>
            <a:r>
              <a:rPr sz="4400" spc="-55" dirty="0"/>
              <a:t> </a:t>
            </a:r>
            <a:r>
              <a:rPr sz="4400" spc="-10" dirty="0"/>
              <a:t>Books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85698" y="1218031"/>
            <a:ext cx="9575800" cy="135128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795"/>
              </a:spcBef>
            </a:pPr>
            <a:r>
              <a:rPr sz="2600" b="1" spc="-45" dirty="0">
                <a:latin typeface="Times New Roman" panose="02020603050405020304"/>
                <a:cs typeface="Times New Roman" panose="02020603050405020304"/>
              </a:rPr>
              <a:t>Text</a:t>
            </a:r>
            <a:r>
              <a:rPr sz="2600" b="1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Books: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54000" marR="17780" indent="-228600">
              <a:lnSpc>
                <a:spcPts val="2810"/>
              </a:lnSpc>
              <a:spcBef>
                <a:spcPts val="1045"/>
              </a:spcBef>
              <a:buFont typeface="Arial MT"/>
              <a:buChar char="•"/>
              <a:tabLst>
                <a:tab pos="254000" algn="l"/>
                <a:tab pos="1487805" algn="l"/>
                <a:tab pos="2175510" algn="l"/>
                <a:tab pos="3563620" algn="l"/>
                <a:tab pos="5770880" algn="l"/>
                <a:tab pos="6256020" algn="l"/>
                <a:tab pos="7673340" algn="l"/>
                <a:tab pos="9212580" algn="l"/>
              </a:tabLst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Navathe,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sz="2550" spc="-37" baseline="26000" dirty="0">
                <a:latin typeface="Times New Roman" panose="02020603050405020304"/>
                <a:cs typeface="Times New Roman" panose="02020603050405020304"/>
              </a:rPr>
              <a:t>th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26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Wesley,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2010.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31906" y="1790445"/>
            <a:ext cx="108077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Edition,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298" y="2629865"/>
            <a:ext cx="10892155" cy="355536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79400" marR="43180" indent="-228600">
              <a:lnSpc>
                <a:spcPts val="2810"/>
              </a:lnSpc>
              <a:spcBef>
                <a:spcPts val="455"/>
              </a:spcBef>
              <a:buFont typeface="Arial MT"/>
              <a:buChar char="•"/>
              <a:tabLst>
                <a:tab pos="279400" algn="l"/>
                <a:tab pos="1710055" algn="l"/>
                <a:tab pos="2098675" algn="l"/>
                <a:tab pos="2515235" algn="l"/>
                <a:tab pos="3677920" algn="l"/>
                <a:tab pos="4998085" algn="l"/>
                <a:tab pos="6386195" algn="l"/>
                <a:tab pos="6765925" algn="l"/>
                <a:tab pos="7600950" algn="l"/>
                <a:tab pos="8567420" algn="l"/>
                <a:tab pos="8983345" algn="l"/>
                <a:tab pos="9543415" algn="l"/>
              </a:tabLst>
            </a:pP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Sadalage,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P.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Flower,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“NoSQL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Distilled: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Brief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Guide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Emerging 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World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Polyglot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Presistence”,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Pearson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Education,</a:t>
            </a:r>
            <a:r>
              <a:rPr sz="26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2012.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0"/>
              </a:spcBef>
              <a:buFont typeface="Arial MT"/>
              <a:buChar char="•"/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0800">
              <a:lnSpc>
                <a:spcPct val="100000"/>
              </a:lnSpc>
            </a:pPr>
            <a:r>
              <a:rPr sz="2600" b="1" dirty="0">
                <a:latin typeface="Times New Roman" panose="02020603050405020304"/>
                <a:cs typeface="Times New Roman" panose="02020603050405020304"/>
              </a:rPr>
              <a:t>Reference</a:t>
            </a:r>
            <a:r>
              <a:rPr sz="2600" b="1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b="1" spc="-10" dirty="0">
                <a:latin typeface="Times New Roman" panose="02020603050405020304"/>
                <a:cs typeface="Times New Roman" panose="02020603050405020304"/>
              </a:rPr>
              <a:t>Books: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794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79400" algn="l"/>
              </a:tabLst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C J,”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26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26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2550" baseline="26000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2550" spc="337" baseline="26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26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79400" indent="-22860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79400" algn="l"/>
              </a:tabLst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26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Sudarshan,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26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550" baseline="26000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2550" spc="330" baseline="26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TMH,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1998.</a:t>
            </a: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79400" marR="43180" indent="-228600">
              <a:lnSpc>
                <a:spcPts val="2810"/>
              </a:lnSpc>
              <a:spcBef>
                <a:spcPts val="1050"/>
              </a:spcBef>
              <a:buFont typeface="Arial MT"/>
              <a:buChar char="•"/>
              <a:tabLst>
                <a:tab pos="279400" algn="l"/>
              </a:tabLst>
            </a:pPr>
            <a:r>
              <a:rPr sz="2600" dirty="0">
                <a:latin typeface="Times New Roman" panose="02020603050405020304"/>
                <a:cs typeface="Times New Roman" panose="02020603050405020304"/>
              </a:rPr>
              <a:t>Redmond,</a:t>
            </a:r>
            <a:r>
              <a:rPr sz="26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E.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&amp;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Wilson,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“Seven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Databases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Seven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Weeks:</a:t>
            </a:r>
            <a:r>
              <a:rPr sz="26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Guide</a:t>
            </a:r>
            <a:r>
              <a:rPr sz="26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6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Modern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Databases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6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6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NoSQL</a:t>
            </a:r>
            <a:r>
              <a:rPr sz="26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Movement”,</a:t>
            </a:r>
            <a:r>
              <a:rPr sz="26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550" baseline="26000" dirty="0">
                <a:latin typeface="Times New Roman" panose="02020603050405020304"/>
                <a:cs typeface="Times New Roman" panose="02020603050405020304"/>
              </a:rPr>
              <a:t>st</a:t>
            </a:r>
            <a:r>
              <a:rPr sz="2550" spc="337" baseline="26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-10" dirty="0">
                <a:latin typeface="Times New Roman" panose="02020603050405020304"/>
                <a:cs typeface="Times New Roman" panose="02020603050405020304"/>
              </a:rPr>
              <a:t>Edition.</a:t>
            </a:r>
            <a:endParaRPr sz="26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353438"/>
            <a:ext cx="10431780" cy="288163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Degree</a:t>
            </a:r>
            <a:r>
              <a:rPr sz="2400" b="1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b="1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set: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590"/>
              </a:lnSpc>
              <a:spcBef>
                <a:spcPts val="1040"/>
              </a:spcBef>
              <a:tabLst>
                <a:tab pos="615950" algn="l"/>
                <a:tab pos="1675130" algn="l"/>
                <a:tab pos="2058035" algn="l"/>
                <a:tab pos="3231515" algn="l"/>
                <a:tab pos="4055745" algn="l"/>
                <a:tab pos="4641850" algn="l"/>
                <a:tab pos="6307455" algn="l"/>
                <a:tab pos="6673850" algn="l"/>
                <a:tab pos="6939915" algn="l"/>
                <a:tab pos="8507095" algn="l"/>
                <a:tab pos="8974455" algn="l"/>
                <a:tab pos="9307195" algn="l"/>
                <a:tab pos="10163810" algn="l"/>
              </a:tabLst>
            </a:pP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sets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participating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degree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 a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set.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865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1.</a:t>
            </a:r>
            <a:r>
              <a:rPr sz="24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Unary</a:t>
            </a:r>
            <a:r>
              <a:rPr sz="24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0" dirty="0">
                <a:latin typeface="Times New Roman" panose="02020603050405020304"/>
                <a:cs typeface="Times New Roman" panose="02020603050405020304"/>
              </a:rPr>
              <a:t>–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590"/>
              </a:lnSpc>
              <a:spcBef>
                <a:spcPts val="1035"/>
              </a:spcBef>
              <a:tabLst>
                <a:tab pos="873760" algn="l"/>
                <a:tab pos="1616075" algn="l"/>
                <a:tab pos="1953895" algn="l"/>
                <a:tab pos="2631440" algn="l"/>
                <a:tab pos="3388360" algn="l"/>
                <a:tab pos="4217670" algn="l"/>
                <a:tab pos="4690110" algn="l"/>
                <a:tab pos="6358890" algn="l"/>
                <a:tab pos="6731000" algn="l"/>
                <a:tab pos="7000875" algn="l"/>
                <a:tab pos="8139430" algn="l"/>
                <a:tab pos="8646795" algn="l"/>
                <a:tab pos="10217150" algn="l"/>
              </a:tabLst>
            </a:pP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participating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relation,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unary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relationship.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married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person.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7146" y="4771644"/>
            <a:ext cx="5163259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353438"/>
            <a:ext cx="10434320" cy="126619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2.</a:t>
            </a:r>
            <a:r>
              <a:rPr sz="24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Binary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b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0" dirty="0">
                <a:latin typeface="Times New Roman" panose="02020603050405020304"/>
                <a:cs typeface="Times New Roman" panose="02020603050405020304"/>
              </a:rPr>
              <a:t>–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590"/>
              </a:lnSpc>
              <a:spcBef>
                <a:spcPts val="104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participating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relation,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called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binary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relationship.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enrolled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Course.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6376" y="3540722"/>
            <a:ext cx="7924800" cy="172270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5930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2119" y="982218"/>
            <a:ext cx="11326495" cy="126619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3.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n-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ary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0" dirty="0">
                <a:latin typeface="Times New Roman" panose="02020603050405020304"/>
                <a:cs typeface="Times New Roman" panose="02020603050405020304"/>
              </a:rPr>
              <a:t>–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590"/>
              </a:lnSpc>
              <a:spcBef>
                <a:spcPts val="1035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24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participating</a:t>
            </a:r>
            <a:r>
              <a:rPr sz="24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relation,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n-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ary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relationship.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2119" y="3592496"/>
            <a:ext cx="11327765" cy="309181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Cardinality: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ts val="2590"/>
              </a:lnSpc>
              <a:spcBef>
                <a:spcPts val="104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times</a:t>
            </a:r>
            <a:r>
              <a:rPr sz="24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participates</a:t>
            </a:r>
            <a:r>
              <a:rPr sz="24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cardinality.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Cardinality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as: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84810" indent="-372110">
              <a:lnSpc>
                <a:spcPct val="100000"/>
              </a:lnSpc>
              <a:spcBef>
                <a:spcPts val="670"/>
              </a:spcBef>
              <a:buAutoNum type="alphaUcPeriod"/>
              <a:tabLst>
                <a:tab pos="38481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Relationship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67665" indent="-354965">
              <a:lnSpc>
                <a:spcPct val="100000"/>
              </a:lnSpc>
              <a:spcBef>
                <a:spcPts val="725"/>
              </a:spcBef>
              <a:buAutoNum type="alphaUcPeriod"/>
              <a:tabLst>
                <a:tab pos="36766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Relationship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67665" indent="-354965">
              <a:lnSpc>
                <a:spcPct val="100000"/>
              </a:lnSpc>
              <a:spcBef>
                <a:spcPts val="705"/>
              </a:spcBef>
              <a:buAutoNum type="alphaUcPeriod"/>
              <a:tabLst>
                <a:tab pos="36766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&amp;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84810" indent="-372110">
              <a:lnSpc>
                <a:spcPct val="100000"/>
              </a:lnSpc>
              <a:spcBef>
                <a:spcPts val="710"/>
              </a:spcBef>
              <a:buAutoNum type="alphaUcPeriod"/>
              <a:tabLst>
                <a:tab pos="38481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Relationship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0605" y="2082187"/>
            <a:ext cx="4109154" cy="173767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443354"/>
            <a:ext cx="1043432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A.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–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instance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associated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with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4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instance</a:t>
            </a:r>
            <a:r>
              <a:rPr sz="24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24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4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relationship.</a:t>
            </a:r>
            <a:r>
              <a:rPr sz="2400" spc="5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passport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passport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person.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3926204"/>
            <a:ext cx="10434320" cy="13792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8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B.</a:t>
            </a:r>
            <a:r>
              <a:rPr sz="2400" b="1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b="1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b="1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b="1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b="1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b="1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instance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associated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instances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many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relationship.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customer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place</a:t>
            </a:r>
            <a:r>
              <a:rPr sz="24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orders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placed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customers.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1326" y="2592916"/>
            <a:ext cx="4512952" cy="11049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1633" y="5573723"/>
            <a:ext cx="4762861" cy="104920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443354"/>
            <a:ext cx="10434955" cy="13792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C.</a:t>
            </a:r>
            <a:r>
              <a:rPr sz="2400" b="1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b="1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b="1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b="1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b="1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b="1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4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4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instances</a:t>
            </a:r>
            <a:r>
              <a:rPr sz="24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4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associated</a:t>
            </a:r>
            <a:r>
              <a:rPr sz="2400" spc="4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400" spc="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instance</a:t>
            </a:r>
            <a:r>
              <a:rPr sz="2400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2400" spc="45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400" spc="4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4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4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4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4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relationship.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example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students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study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college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student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study in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colleges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time.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139" y="4255084"/>
            <a:ext cx="10434955" cy="13798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9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D.</a:t>
            </a:r>
            <a:r>
              <a:rPr sz="2400" b="1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b="1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b="1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b="1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b="1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b="1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400" spc="3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4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4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instances</a:t>
            </a:r>
            <a:r>
              <a:rPr sz="24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associated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4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4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instances</a:t>
            </a:r>
            <a:r>
              <a:rPr sz="24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24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relationship.</a:t>
            </a:r>
            <a:r>
              <a:rPr sz="24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4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4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assigned</a:t>
            </a:r>
            <a:r>
              <a:rPr sz="24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</a:t>
            </a:r>
            <a:r>
              <a:rPr sz="24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projects</a:t>
            </a:r>
            <a:r>
              <a:rPr sz="24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2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 assigned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many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students.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8031" y="3004972"/>
            <a:ext cx="4763572" cy="8575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6222" y="5766815"/>
            <a:ext cx="4763213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5930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1951" y="982218"/>
            <a:ext cx="11188700" cy="362267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Participation</a:t>
            </a:r>
            <a:r>
              <a:rPr sz="24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Constraint: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Participation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Constraint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applied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 the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participating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set.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75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715" algn="just">
              <a:lnSpc>
                <a:spcPts val="2590"/>
              </a:lnSpc>
              <a:spcBef>
                <a:spcPts val="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Total</a:t>
            </a:r>
            <a:r>
              <a:rPr sz="2400" b="1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Participation</a:t>
            </a:r>
            <a:r>
              <a:rPr sz="2400" b="1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b="1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participate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relationship.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400" spc="5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must</a:t>
            </a:r>
            <a:r>
              <a:rPr sz="2400" spc="5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enroll</a:t>
            </a:r>
            <a:r>
              <a:rPr sz="2400" spc="5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5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5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course,</a:t>
            </a:r>
            <a:r>
              <a:rPr sz="2400" spc="5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5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participation</a:t>
            </a:r>
            <a:r>
              <a:rPr sz="2400" spc="5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5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  will</a:t>
            </a:r>
            <a:r>
              <a:rPr sz="2400" spc="5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5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total.</a:t>
            </a:r>
            <a:r>
              <a:rPr sz="2400" spc="5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Total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participation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shown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double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line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diagram.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Partial</a:t>
            </a:r>
            <a:r>
              <a:rPr sz="2400" b="1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Participation</a:t>
            </a:r>
            <a:r>
              <a:rPr sz="2400" b="1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–</a:t>
            </a:r>
            <a:r>
              <a:rPr sz="2400" b="1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4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400" spc="3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4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participate</a:t>
            </a:r>
            <a:r>
              <a:rPr sz="24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relationship.</a:t>
            </a:r>
            <a:r>
              <a:rPr sz="24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4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4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courses</a:t>
            </a:r>
            <a:r>
              <a:rPr sz="24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4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enrolled</a:t>
            </a:r>
            <a:r>
              <a:rPr sz="24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4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student,</a:t>
            </a:r>
            <a:r>
              <a:rPr sz="24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participation</a:t>
            </a:r>
            <a:r>
              <a:rPr sz="2400" spc="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partial.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951" y="6039713"/>
            <a:ext cx="11186795" cy="7207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diagram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depicts</a:t>
            </a:r>
            <a:r>
              <a:rPr sz="24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‘Enrolled</a:t>
            </a: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in’ relationship</a:t>
            </a:r>
            <a:r>
              <a:rPr sz="24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Student</a:t>
            </a:r>
            <a:r>
              <a:rPr sz="24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having</a:t>
            </a:r>
            <a:r>
              <a:rPr sz="24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total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participation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having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partial</a:t>
            </a:r>
            <a:r>
              <a:rPr sz="24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participation.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6876" y="4639055"/>
            <a:ext cx="7574280" cy="1481328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40284"/>
            <a:ext cx="59302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Introduction</a:t>
            </a:r>
            <a:r>
              <a:rPr spc="-60" dirty="0"/>
              <a:t> </a:t>
            </a:r>
            <a:r>
              <a:rPr dirty="0"/>
              <a:t>of</a:t>
            </a:r>
            <a:r>
              <a:rPr spc="-80" dirty="0"/>
              <a:t> </a:t>
            </a:r>
            <a:r>
              <a:rPr dirty="0"/>
              <a:t>E–R</a:t>
            </a:r>
            <a:r>
              <a:rPr spc="-80" dirty="0"/>
              <a:t> </a:t>
            </a:r>
            <a:r>
              <a:rPr spc="-10" dirty="0"/>
              <a:t>Model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5071" y="982218"/>
            <a:ext cx="11186795" cy="30403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05"/>
              </a:spcBef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Weak</a:t>
            </a:r>
            <a:r>
              <a:rPr sz="2400" b="1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b="1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2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b="1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Identifying</a:t>
            </a:r>
            <a:r>
              <a:rPr sz="2400" b="1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Relationship: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715" algn="just">
              <a:lnSpc>
                <a:spcPts val="2590"/>
              </a:lnSpc>
              <a:spcBef>
                <a:spcPts val="1035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discussed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before,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 type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key attribute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uniquely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identifies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entity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set.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exists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can’t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defined.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Weak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type.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ts val="2590"/>
              </a:lnSpc>
              <a:spcBef>
                <a:spcPts val="102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400" spc="48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example,</a:t>
            </a:r>
            <a:r>
              <a:rPr sz="24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company</a:t>
            </a:r>
            <a:r>
              <a:rPr sz="24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400" spc="48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store</a:t>
            </a:r>
            <a:r>
              <a:rPr sz="2400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48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24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dependants</a:t>
            </a:r>
            <a:r>
              <a:rPr sz="2400" spc="4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(Parents,</a:t>
            </a:r>
            <a:r>
              <a:rPr sz="24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Children,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Spouse)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Employee.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4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dependents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don’t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existence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without</a:t>
            </a:r>
            <a:r>
              <a:rPr sz="24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employee.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So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Dependent</a:t>
            </a:r>
            <a:r>
              <a:rPr sz="24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weak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Employee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Identifying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Dependant.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5071" y="5456021"/>
            <a:ext cx="11188700" cy="1049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425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weak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double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rectangle.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participation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weak</a:t>
            </a:r>
            <a:r>
              <a:rPr sz="24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entity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always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total.</a:t>
            </a:r>
            <a:r>
              <a:rPr sz="24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weak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4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identifying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strong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identifying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 it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represented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double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diamond.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4595" y="3938015"/>
            <a:ext cx="5914644" cy="134264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E–R</a:t>
            </a:r>
            <a:r>
              <a:rPr sz="3600" spc="-35" dirty="0"/>
              <a:t> </a:t>
            </a:r>
            <a:r>
              <a:rPr sz="3600" dirty="0"/>
              <a:t>Diagram</a:t>
            </a:r>
            <a:r>
              <a:rPr sz="3600" spc="-30" dirty="0"/>
              <a:t> </a:t>
            </a:r>
            <a:r>
              <a:rPr sz="3600" dirty="0"/>
              <a:t>for</a:t>
            </a:r>
            <a:r>
              <a:rPr sz="3600" spc="-85" dirty="0"/>
              <a:t> </a:t>
            </a:r>
            <a:r>
              <a:rPr sz="3600" dirty="0"/>
              <a:t>Online</a:t>
            </a:r>
            <a:r>
              <a:rPr sz="3600" spc="-20" dirty="0"/>
              <a:t> </a:t>
            </a:r>
            <a:r>
              <a:rPr sz="3600" dirty="0"/>
              <a:t>Shopping</a:t>
            </a:r>
            <a:r>
              <a:rPr sz="3600" spc="-55" dirty="0"/>
              <a:t> </a:t>
            </a:r>
            <a:r>
              <a:rPr sz="3600" spc="-10" dirty="0"/>
              <a:t>System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159240" y="0"/>
            <a:ext cx="3017520" cy="14569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44111" y="1210055"/>
            <a:ext cx="4658868" cy="525475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E–R</a:t>
            </a:r>
            <a:r>
              <a:rPr sz="3600" spc="-35" dirty="0"/>
              <a:t> </a:t>
            </a:r>
            <a:r>
              <a:rPr sz="3600" dirty="0"/>
              <a:t>Diagram</a:t>
            </a:r>
            <a:r>
              <a:rPr sz="3600" spc="-30" dirty="0"/>
              <a:t> </a:t>
            </a:r>
            <a:r>
              <a:rPr sz="3600" dirty="0"/>
              <a:t>for</a:t>
            </a:r>
            <a:r>
              <a:rPr sz="3600" spc="-85" dirty="0"/>
              <a:t> </a:t>
            </a:r>
            <a:r>
              <a:rPr sz="3600" dirty="0"/>
              <a:t>Online</a:t>
            </a:r>
            <a:r>
              <a:rPr sz="3600" spc="-20" dirty="0"/>
              <a:t> </a:t>
            </a:r>
            <a:r>
              <a:rPr sz="3600" dirty="0"/>
              <a:t>Shopping</a:t>
            </a:r>
            <a:r>
              <a:rPr sz="3600" spc="-55" dirty="0"/>
              <a:t> </a:t>
            </a:r>
            <a:r>
              <a:rPr sz="3600" spc="-10" dirty="0"/>
              <a:t>System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889367" y="198890"/>
            <a:ext cx="2004717" cy="9021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1235962"/>
            <a:ext cx="10032492" cy="551840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E–R</a:t>
            </a:r>
            <a:r>
              <a:rPr sz="3600" spc="-35" dirty="0"/>
              <a:t> </a:t>
            </a:r>
            <a:r>
              <a:rPr sz="3600" dirty="0"/>
              <a:t>Diagram</a:t>
            </a:r>
            <a:r>
              <a:rPr sz="3600" spc="-30" dirty="0"/>
              <a:t> </a:t>
            </a:r>
            <a:r>
              <a:rPr sz="3600" dirty="0"/>
              <a:t>for</a:t>
            </a:r>
            <a:r>
              <a:rPr sz="3600" spc="-85" dirty="0"/>
              <a:t> </a:t>
            </a:r>
            <a:r>
              <a:rPr sz="3600" dirty="0"/>
              <a:t>Online</a:t>
            </a:r>
            <a:r>
              <a:rPr sz="3600" spc="-20" dirty="0"/>
              <a:t> </a:t>
            </a:r>
            <a:r>
              <a:rPr sz="3600" dirty="0"/>
              <a:t>Shopping</a:t>
            </a:r>
            <a:r>
              <a:rPr sz="3600" spc="-55" dirty="0"/>
              <a:t> </a:t>
            </a:r>
            <a:r>
              <a:rPr sz="3600" spc="-10" dirty="0"/>
              <a:t>System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889367" y="198890"/>
            <a:ext cx="2004717" cy="9021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8" y="1235963"/>
            <a:ext cx="11173968" cy="54833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Database</a:t>
            </a:r>
            <a:r>
              <a:rPr sz="3600" spc="-95" dirty="0"/>
              <a:t> </a:t>
            </a:r>
            <a:r>
              <a:rPr sz="3600" dirty="0"/>
              <a:t>Management</a:t>
            </a:r>
            <a:r>
              <a:rPr sz="3600" spc="-80" dirty="0"/>
              <a:t> </a:t>
            </a:r>
            <a:r>
              <a:rPr sz="3600" dirty="0"/>
              <a:t>System</a:t>
            </a:r>
            <a:r>
              <a:rPr sz="3600" spc="-80" dirty="0"/>
              <a:t> </a:t>
            </a:r>
            <a:r>
              <a:rPr sz="3600" spc="-10" dirty="0"/>
              <a:t>(DBMS)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8936" y="1305560"/>
            <a:ext cx="10746105" cy="48025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5715" indent="-227330" algn="just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5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System  (DBMS)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designed 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store,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retrieve,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define,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manage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primarily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interface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end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user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5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database,</a:t>
            </a:r>
            <a:r>
              <a:rPr sz="28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simultaneously</a:t>
            </a:r>
            <a:r>
              <a:rPr sz="2800" spc="5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managing</a:t>
            </a:r>
            <a:r>
              <a:rPr sz="28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data,</a:t>
            </a:r>
            <a:r>
              <a:rPr sz="28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5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schema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order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facilitate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organization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manipulation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6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sz="2800" spc="6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800" spc="6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functions</a:t>
            </a:r>
            <a:r>
              <a:rPr sz="2800" spc="6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through</a:t>
            </a:r>
            <a:r>
              <a:rPr sz="2800" spc="6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6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</a:t>
            </a:r>
            <a:r>
              <a:rPr sz="2800" spc="6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6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commands,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first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receiving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instructions,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800" spc="2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instructing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accordingly,</a:t>
            </a:r>
            <a:r>
              <a:rPr sz="28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either</a:t>
            </a:r>
            <a:r>
              <a:rPr sz="28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retrieve</a:t>
            </a:r>
            <a:r>
              <a:rPr sz="2800" spc="48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data,</a:t>
            </a:r>
            <a:r>
              <a:rPr sz="2800" spc="48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modify</a:t>
            </a:r>
            <a:r>
              <a:rPr sz="2800" spc="5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data,</a:t>
            </a:r>
            <a:r>
              <a:rPr sz="2800" spc="4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load</a:t>
            </a:r>
            <a:r>
              <a:rPr sz="2800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existing</a:t>
            </a:r>
            <a:r>
              <a:rPr sz="2800" spc="4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E–R</a:t>
            </a:r>
            <a:r>
              <a:rPr sz="3600" spc="-35" dirty="0"/>
              <a:t> </a:t>
            </a:r>
            <a:r>
              <a:rPr sz="3600" dirty="0"/>
              <a:t>Diagram</a:t>
            </a:r>
            <a:r>
              <a:rPr sz="3600" spc="-30" dirty="0"/>
              <a:t> </a:t>
            </a:r>
            <a:r>
              <a:rPr sz="3600" dirty="0"/>
              <a:t>for</a:t>
            </a:r>
            <a:r>
              <a:rPr sz="3600" spc="-85" dirty="0"/>
              <a:t> </a:t>
            </a:r>
            <a:r>
              <a:rPr sz="3600" dirty="0"/>
              <a:t>Online</a:t>
            </a:r>
            <a:r>
              <a:rPr sz="3600" spc="-20" dirty="0"/>
              <a:t> </a:t>
            </a:r>
            <a:r>
              <a:rPr sz="3600" dirty="0"/>
              <a:t>Shopping</a:t>
            </a:r>
            <a:r>
              <a:rPr sz="3600" spc="-55" dirty="0"/>
              <a:t> </a:t>
            </a:r>
            <a:r>
              <a:rPr sz="3600" spc="-10" dirty="0"/>
              <a:t>System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600455" y="198890"/>
            <a:ext cx="11294110" cy="6554470"/>
            <a:chOff x="600455" y="198890"/>
            <a:chExt cx="11294110" cy="655447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889367" y="198890"/>
              <a:ext cx="2004717" cy="9021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455" y="1086610"/>
              <a:ext cx="11213592" cy="5666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E–R</a:t>
            </a:r>
            <a:r>
              <a:rPr sz="3600" spc="-35" dirty="0"/>
              <a:t> </a:t>
            </a:r>
            <a:r>
              <a:rPr sz="3600" dirty="0"/>
              <a:t>Diagram</a:t>
            </a:r>
            <a:r>
              <a:rPr sz="3600" spc="-30" dirty="0"/>
              <a:t> </a:t>
            </a:r>
            <a:r>
              <a:rPr sz="3600" dirty="0"/>
              <a:t>for</a:t>
            </a:r>
            <a:r>
              <a:rPr sz="3600" spc="-85" dirty="0"/>
              <a:t> </a:t>
            </a:r>
            <a:r>
              <a:rPr sz="3600" dirty="0"/>
              <a:t>Online</a:t>
            </a:r>
            <a:r>
              <a:rPr sz="3600" spc="-20" dirty="0"/>
              <a:t> </a:t>
            </a:r>
            <a:r>
              <a:rPr sz="3600" dirty="0"/>
              <a:t>Shopping</a:t>
            </a:r>
            <a:r>
              <a:rPr sz="3600" spc="-55" dirty="0"/>
              <a:t> </a:t>
            </a:r>
            <a:r>
              <a:rPr sz="3600" spc="-10" dirty="0"/>
              <a:t>System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483108" y="198890"/>
            <a:ext cx="11448415" cy="6526530"/>
            <a:chOff x="483108" y="198890"/>
            <a:chExt cx="11448415" cy="652653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9889367" y="198890"/>
              <a:ext cx="2004717" cy="9021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08" y="1086611"/>
              <a:ext cx="11448288" cy="5638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035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Korth,</a:t>
            </a:r>
            <a:r>
              <a:rPr sz="3200" spc="40" dirty="0"/>
              <a:t> </a:t>
            </a:r>
            <a:r>
              <a:rPr sz="3200" dirty="0"/>
              <a:t>Silbertz</a:t>
            </a:r>
            <a:r>
              <a:rPr sz="3200" spc="55" dirty="0"/>
              <a:t> </a:t>
            </a:r>
            <a:r>
              <a:rPr sz="3200" dirty="0"/>
              <a:t>and</a:t>
            </a:r>
            <a:r>
              <a:rPr sz="3200" spc="45" dirty="0"/>
              <a:t> </a:t>
            </a:r>
            <a:r>
              <a:rPr sz="3200" dirty="0"/>
              <a:t>Sudarshan</a:t>
            </a:r>
            <a:r>
              <a:rPr sz="3200" spc="50" dirty="0"/>
              <a:t> </a:t>
            </a:r>
            <a:r>
              <a:rPr sz="3200" dirty="0"/>
              <a:t>(1998),</a:t>
            </a:r>
            <a:r>
              <a:rPr sz="3200" spc="45" dirty="0"/>
              <a:t> </a:t>
            </a:r>
            <a:r>
              <a:rPr sz="3200" dirty="0"/>
              <a:t>“Database</a:t>
            </a:r>
            <a:r>
              <a:rPr sz="3200" spc="35" dirty="0"/>
              <a:t> </a:t>
            </a:r>
            <a:r>
              <a:rPr sz="3200" dirty="0"/>
              <a:t>Concepts”,</a:t>
            </a:r>
            <a:r>
              <a:rPr sz="3200" spc="40" dirty="0"/>
              <a:t> </a:t>
            </a:r>
            <a:r>
              <a:rPr sz="3200" spc="-25" dirty="0"/>
              <a:t>4th </a:t>
            </a:r>
            <a:r>
              <a:rPr sz="3200" spc="-25" dirty="0"/>
              <a:t>	</a:t>
            </a:r>
            <a:r>
              <a:rPr sz="3200" dirty="0"/>
              <a:t>Edition,</a:t>
            </a:r>
            <a:r>
              <a:rPr sz="3200" spc="-80" dirty="0"/>
              <a:t> </a:t>
            </a:r>
            <a:r>
              <a:rPr sz="3200" spc="-20" dirty="0"/>
              <a:t>TMH.</a:t>
            </a:r>
            <a:endParaRPr sz="3200"/>
          </a:p>
          <a:p>
            <a:pPr marL="261620" marR="6350" indent="-22860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  <a:tab pos="1838960" algn="l"/>
                <a:tab pos="2740025" algn="l"/>
                <a:tab pos="4409440" algn="l"/>
                <a:tab pos="5906135" algn="l"/>
                <a:tab pos="8681085" algn="l"/>
                <a:tab pos="9332595" algn="l"/>
              </a:tabLst>
            </a:pPr>
            <a:r>
              <a:rPr sz="3200" spc="-10" dirty="0"/>
              <a:t>Elmasri</a:t>
            </a:r>
            <a:r>
              <a:rPr sz="3200" dirty="0"/>
              <a:t>	</a:t>
            </a:r>
            <a:r>
              <a:rPr sz="3200" spc="-25" dirty="0"/>
              <a:t>and</a:t>
            </a:r>
            <a:r>
              <a:rPr sz="3200" dirty="0"/>
              <a:t>	</a:t>
            </a:r>
            <a:r>
              <a:rPr sz="3200" spc="-10" dirty="0"/>
              <a:t>Navathe</a:t>
            </a:r>
            <a:r>
              <a:rPr sz="3200" dirty="0"/>
              <a:t>	</a:t>
            </a:r>
            <a:r>
              <a:rPr sz="3200" spc="-10" dirty="0"/>
              <a:t>(2010),</a:t>
            </a:r>
            <a:r>
              <a:rPr sz="3200" dirty="0"/>
              <a:t>	</a:t>
            </a:r>
            <a:r>
              <a:rPr sz="3200" spc="-10" dirty="0"/>
              <a:t>“Fundamentals</a:t>
            </a:r>
            <a:r>
              <a:rPr sz="3200" dirty="0"/>
              <a:t>	</a:t>
            </a:r>
            <a:r>
              <a:rPr sz="3200" spc="-25" dirty="0"/>
              <a:t>of</a:t>
            </a:r>
            <a:r>
              <a:rPr sz="3200" dirty="0"/>
              <a:t>	</a:t>
            </a:r>
            <a:r>
              <a:rPr sz="3200" spc="-10" dirty="0"/>
              <a:t>Database </a:t>
            </a:r>
            <a:r>
              <a:rPr sz="3200" dirty="0"/>
              <a:t>Systems”,</a:t>
            </a:r>
            <a:r>
              <a:rPr sz="3200" spc="-25" dirty="0"/>
              <a:t> </a:t>
            </a:r>
            <a:r>
              <a:rPr sz="3200" dirty="0"/>
              <a:t>5th</a:t>
            </a:r>
            <a:r>
              <a:rPr sz="3200" spc="-25" dirty="0"/>
              <a:t> </a:t>
            </a:r>
            <a:r>
              <a:rPr sz="3200" dirty="0"/>
              <a:t>Edition,</a:t>
            </a:r>
            <a:r>
              <a:rPr sz="3200" spc="-200" dirty="0"/>
              <a:t> </a:t>
            </a:r>
            <a:r>
              <a:rPr sz="3200" dirty="0"/>
              <a:t>Addision</a:t>
            </a:r>
            <a:r>
              <a:rPr sz="3200" spc="-90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Date</a:t>
            </a:r>
            <a:r>
              <a:rPr sz="3200" spc="310" dirty="0"/>
              <a:t> </a:t>
            </a:r>
            <a:r>
              <a:rPr sz="3200" dirty="0"/>
              <a:t>C</a:t>
            </a:r>
            <a:r>
              <a:rPr sz="3200" spc="290" dirty="0"/>
              <a:t> </a:t>
            </a:r>
            <a:r>
              <a:rPr sz="3200" dirty="0"/>
              <a:t>J,”</a:t>
            </a:r>
            <a:r>
              <a:rPr sz="3200" spc="310" dirty="0"/>
              <a:t> </a:t>
            </a:r>
            <a:r>
              <a:rPr sz="3200" dirty="0"/>
              <a:t>An</a:t>
            </a:r>
            <a:r>
              <a:rPr sz="3200" spc="300" dirty="0"/>
              <a:t> </a:t>
            </a:r>
            <a:r>
              <a:rPr sz="3200" dirty="0"/>
              <a:t>Introduction</a:t>
            </a:r>
            <a:r>
              <a:rPr sz="3200" spc="295" dirty="0"/>
              <a:t> </a:t>
            </a:r>
            <a:r>
              <a:rPr sz="3200" dirty="0"/>
              <a:t>to</a:t>
            </a:r>
            <a:r>
              <a:rPr sz="3200" spc="300" dirty="0"/>
              <a:t> </a:t>
            </a:r>
            <a:r>
              <a:rPr sz="3200" dirty="0"/>
              <a:t>Database</a:t>
            </a:r>
            <a:r>
              <a:rPr sz="3200" spc="315" dirty="0"/>
              <a:t> </a:t>
            </a:r>
            <a:r>
              <a:rPr sz="3200" dirty="0"/>
              <a:t>Systems”,</a:t>
            </a:r>
            <a:r>
              <a:rPr sz="3200" spc="305" dirty="0"/>
              <a:t> </a:t>
            </a:r>
            <a:r>
              <a:rPr sz="3200" dirty="0"/>
              <a:t>8th</a:t>
            </a:r>
            <a:r>
              <a:rPr sz="3200" spc="295" dirty="0"/>
              <a:t> </a:t>
            </a:r>
            <a:r>
              <a:rPr sz="3200" spc="-10" dirty="0"/>
              <a:t>Edition, </a:t>
            </a:r>
            <a:r>
              <a:rPr sz="3200" spc="-10" dirty="0"/>
              <a:t>	</a:t>
            </a:r>
            <a:r>
              <a:rPr sz="3200" dirty="0"/>
              <a:t>Addision</a:t>
            </a:r>
            <a:r>
              <a:rPr sz="3200" spc="-80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62255" algn="l"/>
                <a:tab pos="1000760" algn="l"/>
                <a:tab pos="2307590" algn="l"/>
                <a:tab pos="3702050" algn="l"/>
                <a:tab pos="5126990" algn="l"/>
                <a:tab pos="6960870" algn="l"/>
                <a:tab pos="8404225" algn="l"/>
                <a:tab pos="10483215" algn="l"/>
              </a:tabLst>
            </a:pPr>
            <a:r>
              <a:rPr sz="3200" spc="-25" dirty="0"/>
              <a:t>M.</a:t>
            </a:r>
            <a:r>
              <a:rPr sz="3200" dirty="0"/>
              <a:t>	</a:t>
            </a:r>
            <a:r>
              <a:rPr sz="3200" spc="-20" dirty="0"/>
              <a:t>Tamer</a:t>
            </a:r>
            <a:r>
              <a:rPr sz="3200" dirty="0"/>
              <a:t>	</a:t>
            </a:r>
            <a:r>
              <a:rPr sz="3200" spc="-10" dirty="0"/>
              <a:t>Oezsu,</a:t>
            </a:r>
            <a:r>
              <a:rPr sz="3200" dirty="0"/>
              <a:t>	</a:t>
            </a:r>
            <a:r>
              <a:rPr sz="3200" spc="-10" dirty="0"/>
              <a:t>Patrick</a:t>
            </a:r>
            <a:r>
              <a:rPr sz="3200" dirty="0"/>
              <a:t>	</a:t>
            </a:r>
            <a:r>
              <a:rPr sz="3200" spc="-10" dirty="0"/>
              <a:t>Valduriez</a:t>
            </a:r>
            <a:r>
              <a:rPr sz="3200" dirty="0"/>
              <a:t>	</a:t>
            </a:r>
            <a:r>
              <a:rPr sz="3200" spc="-10" dirty="0"/>
              <a:t>(2011).</a:t>
            </a:r>
            <a:r>
              <a:rPr sz="3200" dirty="0"/>
              <a:t>	</a:t>
            </a:r>
            <a:r>
              <a:rPr sz="3200" spc="-10" dirty="0"/>
              <a:t>“Principles</a:t>
            </a:r>
            <a:r>
              <a:rPr sz="3200" dirty="0"/>
              <a:t>	</a:t>
            </a:r>
            <a:r>
              <a:rPr sz="3200" spc="-25" dirty="0"/>
              <a:t>of </a:t>
            </a:r>
            <a:r>
              <a:rPr sz="3200" spc="-25" dirty="0"/>
              <a:t>	</a:t>
            </a:r>
            <a:r>
              <a:rPr sz="3200" dirty="0"/>
              <a:t>Distributed</a:t>
            </a:r>
            <a:r>
              <a:rPr sz="3200" spc="-45" dirty="0"/>
              <a:t> </a:t>
            </a:r>
            <a:r>
              <a:rPr sz="3200" dirty="0"/>
              <a:t>Database</a:t>
            </a:r>
            <a:r>
              <a:rPr sz="3200" spc="-35" dirty="0"/>
              <a:t> </a:t>
            </a:r>
            <a:r>
              <a:rPr sz="3200" dirty="0"/>
              <a:t>Systems”,</a:t>
            </a:r>
            <a:r>
              <a:rPr sz="3200" spc="-35" dirty="0"/>
              <a:t> </a:t>
            </a:r>
            <a:r>
              <a:rPr sz="3200" dirty="0"/>
              <a:t>2nd</a:t>
            </a:r>
            <a:r>
              <a:rPr sz="3200" spc="-40" dirty="0"/>
              <a:t> </a:t>
            </a:r>
            <a:r>
              <a:rPr sz="3200" dirty="0"/>
              <a:t>Edition,</a:t>
            </a:r>
            <a:r>
              <a:rPr sz="3200" spc="-45" dirty="0"/>
              <a:t> </a:t>
            </a:r>
            <a:r>
              <a:rPr sz="3200" dirty="0"/>
              <a:t>Prentice</a:t>
            </a:r>
            <a:r>
              <a:rPr sz="3200" spc="-35" dirty="0"/>
              <a:t> </a:t>
            </a:r>
            <a:r>
              <a:rPr sz="3200" spc="-10" dirty="0"/>
              <a:t>Hall.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35373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20"/>
              </a:spcBef>
            </a:pPr>
            <a:r>
              <a:rPr dirty="0"/>
              <a:t>Database</a:t>
            </a:r>
            <a:r>
              <a:rPr spc="-165" dirty="0"/>
              <a:t> </a:t>
            </a:r>
            <a:r>
              <a:rPr dirty="0"/>
              <a:t>Management</a:t>
            </a:r>
            <a:r>
              <a:rPr spc="-160" dirty="0"/>
              <a:t> </a:t>
            </a:r>
            <a:r>
              <a:rPr dirty="0"/>
              <a:t>Systems</a:t>
            </a:r>
            <a:r>
              <a:rPr spc="-160" dirty="0"/>
              <a:t> </a:t>
            </a:r>
            <a:r>
              <a:rPr dirty="0"/>
              <a:t>(BCSC-</a:t>
            </a:r>
            <a:r>
              <a:rPr spc="-10" dirty="0"/>
              <a:t>1003)</a:t>
            </a:r>
            <a:endParaRPr spc="-10" dirty="0"/>
          </a:p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4800" spc="-20" dirty="0"/>
              <a:t>Topic:</a:t>
            </a:r>
            <a:r>
              <a:rPr sz="4800" spc="-165" dirty="0"/>
              <a:t> </a:t>
            </a:r>
            <a:r>
              <a:rPr sz="4800" dirty="0">
                <a:solidFill>
                  <a:srgbClr val="FF0000"/>
                </a:solidFill>
              </a:rPr>
              <a:t>EER</a:t>
            </a:r>
            <a:r>
              <a:rPr sz="4800" spc="-175" dirty="0">
                <a:solidFill>
                  <a:srgbClr val="FF0000"/>
                </a:solidFill>
              </a:rPr>
              <a:t> </a:t>
            </a:r>
            <a:r>
              <a:rPr sz="4800" spc="-10" dirty="0">
                <a:solidFill>
                  <a:srgbClr val="FF0000"/>
                </a:solidFill>
              </a:rPr>
              <a:t>Diagrams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725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Dr.</a:t>
            </a:r>
            <a:r>
              <a:rPr sz="2800" b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Nikhil</a:t>
            </a:r>
            <a:r>
              <a:rPr sz="2800" b="1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Govil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99588" y="3531108"/>
            <a:ext cx="6558280" cy="2226945"/>
            <a:chOff x="2799588" y="3531108"/>
            <a:chExt cx="6558280" cy="22269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7586" y="3764584"/>
              <a:ext cx="5481110" cy="1752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04160" y="3535680"/>
              <a:ext cx="6548755" cy="2217420"/>
            </a:xfrm>
            <a:custGeom>
              <a:avLst/>
              <a:gdLst/>
              <a:ahLst/>
              <a:cxnLst/>
              <a:rect l="l" t="t" r="r" b="b"/>
              <a:pathLst>
                <a:path w="6548755" h="2217420">
                  <a:moveTo>
                    <a:pt x="0" y="2217420"/>
                  </a:moveTo>
                  <a:lnTo>
                    <a:pt x="6548628" y="2217420"/>
                  </a:lnTo>
                  <a:lnTo>
                    <a:pt x="6548628" y="0"/>
                  </a:lnTo>
                  <a:lnTo>
                    <a:pt x="0" y="0"/>
                  </a:lnTo>
                  <a:lnTo>
                    <a:pt x="0" y="2217420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EER</a:t>
            </a:r>
            <a:r>
              <a:rPr spc="-35" dirty="0"/>
              <a:t> </a:t>
            </a:r>
            <a:r>
              <a:rPr spc="-10" dirty="0"/>
              <a:t>Diagram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03096"/>
            <a:ext cx="10909300" cy="505523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030" marR="6985" indent="-22733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  <a:tab pos="1108710" algn="l"/>
                <a:tab pos="2469515" algn="l"/>
                <a:tab pos="3554095" algn="l"/>
                <a:tab pos="4166870" algn="l"/>
                <a:tab pos="5765165" algn="l"/>
                <a:tab pos="6377305" algn="l"/>
                <a:tab pos="8034655" algn="l"/>
                <a:tab pos="909955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EER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diagram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stands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Enhanced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(or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Extended)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Relationship 	Diagram.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1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buFont typeface="Arial MT"/>
              <a:buChar char="•"/>
              <a:tabLst>
                <a:tab pos="241300" algn="l"/>
                <a:tab pos="1068705" algn="l"/>
                <a:tab pos="1463675" algn="l"/>
                <a:tab pos="1779905" algn="l"/>
                <a:tab pos="3378200" algn="l"/>
                <a:tab pos="4127500" algn="l"/>
                <a:tab pos="5173345" algn="l"/>
                <a:tab pos="5864225" algn="l"/>
                <a:tab pos="7778115" algn="l"/>
                <a:tab pos="8369300" algn="l"/>
                <a:tab pos="10027920" algn="l"/>
                <a:tab pos="1046226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EER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high-level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incorporates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extensions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original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model.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2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Enhanced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Extended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Diagrams</a:t>
            </a:r>
            <a:r>
              <a:rPr sz="28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high</a:t>
            </a:r>
            <a:r>
              <a:rPr sz="28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models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represent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requirements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complexities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complex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0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02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835660" algn="l"/>
                <a:tab pos="2297430" algn="l"/>
                <a:tab pos="2871470" algn="l"/>
                <a:tab pos="3623310" algn="l"/>
                <a:tab pos="4807585" algn="l"/>
                <a:tab pos="6346825" algn="l"/>
                <a:tab pos="7314565" algn="l"/>
                <a:tab pos="879792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addition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ER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model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concepts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EER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includes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Specialization,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Generalization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Aggregation.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Generalization</a:t>
            </a:r>
            <a:r>
              <a:rPr spc="-145" dirty="0"/>
              <a:t> </a:t>
            </a:r>
            <a:r>
              <a:rPr dirty="0"/>
              <a:t>&amp;</a:t>
            </a:r>
            <a:r>
              <a:rPr spc="-140" dirty="0"/>
              <a:t> </a:t>
            </a:r>
            <a:r>
              <a:rPr spc="-10" dirty="0"/>
              <a:t>Specialization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0024" y="1195832"/>
            <a:ext cx="11510645" cy="24930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030" marR="5080" indent="-227330" algn="just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Generalization:</a:t>
            </a:r>
            <a:r>
              <a:rPr sz="2400" b="1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Generalization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generalizing</a:t>
            </a:r>
            <a:r>
              <a:rPr sz="2400" spc="5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contains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generalized</a:t>
            </a:r>
            <a:r>
              <a:rPr sz="24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24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24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generalized</a:t>
            </a:r>
            <a:r>
              <a:rPr sz="24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entities.</a:t>
            </a:r>
            <a:r>
              <a:rPr sz="24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Bottom</a:t>
            </a:r>
            <a:r>
              <a:rPr sz="2400" spc="3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up</a:t>
            </a:r>
            <a:r>
              <a:rPr sz="24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i.e.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consider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sub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Car,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Truck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Motorcycle.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three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generalized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class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named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Vehicle.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 algn="just">
              <a:lnSpc>
                <a:spcPts val="259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Specialization:</a:t>
            </a:r>
            <a:r>
              <a:rPr sz="2400" b="1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Specialization</a:t>
            </a:r>
            <a:r>
              <a:rPr sz="24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4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3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identifying</a:t>
            </a:r>
            <a:r>
              <a:rPr sz="2400" spc="4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subsets</a:t>
            </a:r>
            <a:r>
              <a:rPr sz="24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3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400" spc="40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400" spc="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share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4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characteristic.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top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down</a:t>
            </a:r>
            <a:r>
              <a:rPr sz="24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approach</a:t>
            </a:r>
            <a:r>
              <a:rPr sz="24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broken</a:t>
            </a:r>
            <a:r>
              <a:rPr sz="24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down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low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entity.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8139" y="3819487"/>
            <a:ext cx="5031901" cy="257592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Generalization</a:t>
            </a:r>
            <a:r>
              <a:rPr spc="-145" dirty="0"/>
              <a:t> </a:t>
            </a:r>
            <a:r>
              <a:rPr dirty="0"/>
              <a:t>&amp;</a:t>
            </a:r>
            <a:r>
              <a:rPr spc="-140" dirty="0"/>
              <a:t> </a:t>
            </a:r>
            <a:r>
              <a:rPr spc="-10" dirty="0"/>
              <a:t>Specialization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3416" y="1475735"/>
            <a:ext cx="8789262" cy="498105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Generalization</a:t>
            </a:r>
            <a:r>
              <a:rPr spc="-145" dirty="0"/>
              <a:t> </a:t>
            </a:r>
            <a:r>
              <a:rPr dirty="0"/>
              <a:t>&amp;</a:t>
            </a:r>
            <a:r>
              <a:rPr spc="-140" dirty="0"/>
              <a:t> </a:t>
            </a:r>
            <a:r>
              <a:rPr spc="-10" dirty="0"/>
              <a:t>Specialization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4361" y="1596574"/>
            <a:ext cx="8949674" cy="4828897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Aggregation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0024" y="1313815"/>
            <a:ext cx="11509375" cy="11766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0030" marR="5080" indent="-227330">
              <a:lnSpc>
                <a:spcPts val="2590"/>
              </a:lnSpc>
              <a:spcBef>
                <a:spcPts val="42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aggregation,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24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treated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4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entity.</a:t>
            </a:r>
            <a:r>
              <a:rPr sz="2400" spc="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aggregation,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its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corresponding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entities</a:t>
            </a:r>
            <a:r>
              <a:rPr sz="24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 aggregated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higher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level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entity.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024" y="5293258"/>
            <a:ext cx="11510645" cy="13798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9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Center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offers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act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4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4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relationship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4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another</a:t>
            </a: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4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visitor.</a:t>
            </a: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real</a:t>
            </a:r>
            <a:r>
              <a:rPr sz="24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world,</a:t>
            </a:r>
            <a:r>
              <a:rPr sz="24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if</a:t>
            </a:r>
            <a:r>
              <a:rPr sz="24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visitor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visits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coaching</a:t>
            </a: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center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he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never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enquiry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about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Center</a:t>
            </a:r>
            <a:r>
              <a:rPr sz="24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instead</a:t>
            </a:r>
            <a:r>
              <a:rPr sz="24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he</a:t>
            </a:r>
            <a:r>
              <a:rPr sz="24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4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ask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enquiry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about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both.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6479" y="2310958"/>
            <a:ext cx="4435220" cy="26963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1524" y="28447"/>
            <a:ext cx="786701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dirty="0"/>
              <a:t>Difference</a:t>
            </a:r>
            <a:r>
              <a:rPr sz="3600" spc="-100" dirty="0"/>
              <a:t> </a:t>
            </a:r>
            <a:r>
              <a:rPr sz="3600" dirty="0"/>
              <a:t>Between</a:t>
            </a:r>
            <a:r>
              <a:rPr sz="3600" spc="-95" dirty="0"/>
              <a:t> </a:t>
            </a:r>
            <a:r>
              <a:rPr sz="3600" dirty="0"/>
              <a:t>Data</a:t>
            </a:r>
            <a:r>
              <a:rPr sz="3600" spc="-90" dirty="0"/>
              <a:t> </a:t>
            </a:r>
            <a:r>
              <a:rPr sz="3600" dirty="0"/>
              <a:t>&amp;</a:t>
            </a:r>
            <a:r>
              <a:rPr sz="3600" spc="-95" dirty="0"/>
              <a:t> </a:t>
            </a:r>
            <a:r>
              <a:rPr sz="3600" spc="-10" dirty="0"/>
              <a:t>Information</a:t>
            </a:r>
            <a:r>
              <a:rPr sz="3600" u="none" spc="-10" dirty="0"/>
              <a:t> </a:t>
            </a:r>
            <a:r>
              <a:rPr sz="3600" dirty="0"/>
              <a:t>in </a:t>
            </a:r>
            <a:r>
              <a:rPr sz="3600" spc="-20" dirty="0"/>
              <a:t>DBMS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8936" y="1560398"/>
            <a:ext cx="10923905" cy="428053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41300" marR="6350" indent="-228600" algn="just">
              <a:lnSpc>
                <a:spcPts val="2920"/>
              </a:lnSpc>
              <a:spcBef>
                <a:spcPts val="465"/>
              </a:spcBef>
              <a:buFont typeface="Arial MT"/>
              <a:buChar char="•"/>
              <a:tabLst>
                <a:tab pos="241300" algn="l"/>
              </a:tabLst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7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7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raw,</a:t>
            </a:r>
            <a:r>
              <a:rPr sz="27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unprocessed,</a:t>
            </a:r>
            <a:r>
              <a:rPr sz="27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unorganized</a:t>
            </a:r>
            <a:r>
              <a:rPr sz="27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facts</a:t>
            </a:r>
            <a:r>
              <a:rPr sz="27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7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7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seemingly</a:t>
            </a:r>
            <a:r>
              <a:rPr sz="27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random</a:t>
            </a:r>
            <a:r>
              <a:rPr sz="27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27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7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yet</a:t>
            </a:r>
            <a:r>
              <a:rPr sz="27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carry</a:t>
            </a:r>
            <a:r>
              <a:rPr sz="27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7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significance</a:t>
            </a:r>
            <a:r>
              <a:rPr sz="27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7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meaning.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0"/>
              </a:spcBef>
              <a:buFont typeface="Arial MT"/>
              <a:buChar char="•"/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2700" spc="3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refers</a:t>
            </a:r>
            <a:r>
              <a:rPr sz="2700" spc="3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700" spc="3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700" spc="3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700" spc="3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700" spc="3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2700" spc="3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organized,</a:t>
            </a:r>
            <a:r>
              <a:rPr sz="2700" spc="3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interpreted,</a:t>
            </a:r>
            <a:r>
              <a:rPr sz="2700" spc="32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contextualized</a:t>
            </a:r>
            <a:r>
              <a:rPr sz="27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by  a</a:t>
            </a:r>
            <a:r>
              <a:rPr sz="27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human</a:t>
            </a:r>
            <a:r>
              <a:rPr sz="27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7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machine  so</a:t>
            </a:r>
            <a:r>
              <a:rPr sz="27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that  it</a:t>
            </a:r>
            <a:r>
              <a:rPr sz="27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possess</a:t>
            </a:r>
            <a:r>
              <a:rPr sz="27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relevance</a:t>
            </a:r>
            <a:r>
              <a:rPr sz="2700" spc="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purpose.</a:t>
            </a: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55"/>
              </a:spcBef>
              <a:buFont typeface="Arial MT"/>
              <a:buChar char="•"/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ts val="2920"/>
              </a:lnSpc>
              <a:buFont typeface="Arial MT"/>
              <a:buChar char="•"/>
              <a:tabLst>
                <a:tab pos="241300" algn="l"/>
              </a:tabLst>
            </a:pPr>
            <a:r>
              <a:rPr sz="2700" dirty="0">
                <a:latin typeface="Times New Roman" panose="02020603050405020304"/>
                <a:cs typeface="Times New Roman" panose="02020603050405020304"/>
              </a:rPr>
              <a:t>Information</a:t>
            </a:r>
            <a:r>
              <a:rPr sz="27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7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filtered</a:t>
            </a:r>
            <a:r>
              <a:rPr sz="27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7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7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7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27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27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systematic</a:t>
            </a:r>
            <a:r>
              <a:rPr sz="27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7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useful,</a:t>
            </a:r>
            <a:r>
              <a:rPr sz="27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7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considered</a:t>
            </a:r>
            <a:r>
              <a:rPr sz="27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7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7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7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reliable</a:t>
            </a:r>
            <a:r>
              <a:rPr sz="27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7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valuable</a:t>
            </a:r>
            <a:r>
              <a:rPr sz="27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7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researchers</a:t>
            </a:r>
            <a:r>
              <a:rPr sz="27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7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proper</a:t>
            </a:r>
            <a:r>
              <a:rPr sz="27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analysis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7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refinement</a:t>
            </a:r>
            <a:r>
              <a:rPr sz="27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7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dirty="0">
                <a:latin typeface="Times New Roman" panose="02020603050405020304"/>
                <a:cs typeface="Times New Roman" panose="02020603050405020304"/>
              </a:rPr>
              <a:t>been</a:t>
            </a:r>
            <a:r>
              <a:rPr sz="27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spc="-10" dirty="0">
                <a:latin typeface="Times New Roman" panose="02020603050405020304"/>
                <a:cs typeface="Times New Roman" panose="02020603050405020304"/>
              </a:rPr>
              <a:t>conducted.</a:t>
            </a:r>
            <a:endParaRPr sz="27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Converting</a:t>
            </a:r>
            <a:r>
              <a:rPr spc="-105" dirty="0"/>
              <a:t> </a:t>
            </a:r>
            <a:r>
              <a:rPr spc="-10" dirty="0"/>
              <a:t>E-</a:t>
            </a:r>
            <a:r>
              <a:rPr dirty="0"/>
              <a:t>R</a:t>
            </a:r>
            <a:r>
              <a:rPr spc="-110" dirty="0"/>
              <a:t> </a:t>
            </a:r>
            <a:r>
              <a:rPr dirty="0"/>
              <a:t>Diagrams</a:t>
            </a:r>
            <a:r>
              <a:rPr spc="-100" dirty="0"/>
              <a:t> </a:t>
            </a:r>
            <a:r>
              <a:rPr dirty="0"/>
              <a:t>into</a:t>
            </a:r>
            <a:r>
              <a:rPr spc="-155" dirty="0"/>
              <a:t> </a:t>
            </a:r>
            <a:r>
              <a:rPr spc="-10" dirty="0"/>
              <a:t>Table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62283" y="183931"/>
            <a:ext cx="1853170" cy="8342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27" y="1086611"/>
            <a:ext cx="11375136" cy="556564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Converting</a:t>
            </a:r>
            <a:r>
              <a:rPr spc="-105" dirty="0"/>
              <a:t> </a:t>
            </a:r>
            <a:r>
              <a:rPr spc="-10" dirty="0"/>
              <a:t>E-</a:t>
            </a:r>
            <a:r>
              <a:rPr dirty="0"/>
              <a:t>R</a:t>
            </a:r>
            <a:r>
              <a:rPr spc="-110" dirty="0"/>
              <a:t> </a:t>
            </a:r>
            <a:r>
              <a:rPr dirty="0"/>
              <a:t>Diagrams</a:t>
            </a:r>
            <a:r>
              <a:rPr spc="-100" dirty="0"/>
              <a:t> </a:t>
            </a:r>
            <a:r>
              <a:rPr dirty="0"/>
              <a:t>into</a:t>
            </a:r>
            <a:r>
              <a:rPr spc="-155" dirty="0"/>
              <a:t> </a:t>
            </a:r>
            <a:r>
              <a:rPr spc="-10" dirty="0"/>
              <a:t>Table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62283" y="183931"/>
            <a:ext cx="1853170" cy="8342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123" y="1360932"/>
            <a:ext cx="11128248" cy="520293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Converting</a:t>
            </a:r>
            <a:r>
              <a:rPr spc="-110" dirty="0"/>
              <a:t> </a:t>
            </a:r>
            <a:r>
              <a:rPr dirty="0"/>
              <a:t>EER</a:t>
            </a:r>
            <a:r>
              <a:rPr spc="-114" dirty="0"/>
              <a:t> </a:t>
            </a:r>
            <a:r>
              <a:rPr dirty="0"/>
              <a:t>Diagrams</a:t>
            </a:r>
            <a:r>
              <a:rPr spc="-114" dirty="0"/>
              <a:t> </a:t>
            </a:r>
            <a:r>
              <a:rPr dirty="0"/>
              <a:t>into</a:t>
            </a:r>
            <a:r>
              <a:rPr spc="-165" dirty="0"/>
              <a:t> </a:t>
            </a:r>
            <a:r>
              <a:rPr spc="-10" dirty="0"/>
              <a:t>Table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062283" y="183931"/>
            <a:ext cx="1853170" cy="8342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5851" y="1143000"/>
            <a:ext cx="6931152" cy="555650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Converting</a:t>
            </a:r>
            <a:r>
              <a:rPr spc="-110" dirty="0"/>
              <a:t> </a:t>
            </a:r>
            <a:r>
              <a:rPr dirty="0"/>
              <a:t>EER</a:t>
            </a:r>
            <a:r>
              <a:rPr spc="-114" dirty="0"/>
              <a:t> </a:t>
            </a:r>
            <a:r>
              <a:rPr dirty="0"/>
              <a:t>Diagrams</a:t>
            </a:r>
            <a:r>
              <a:rPr spc="-114" dirty="0"/>
              <a:t> </a:t>
            </a:r>
            <a:r>
              <a:rPr dirty="0"/>
              <a:t>into</a:t>
            </a:r>
            <a:r>
              <a:rPr spc="-165" dirty="0"/>
              <a:t> </a:t>
            </a:r>
            <a:r>
              <a:rPr spc="-10" dirty="0"/>
              <a:t>Table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3139" y="1435735"/>
            <a:ext cx="8569960" cy="454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28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7030" indent="-354330">
              <a:lnSpc>
                <a:spcPct val="100000"/>
              </a:lnSpc>
              <a:buAutoNum type="arabicPeriod"/>
              <a:tabLst>
                <a:tab pos="36703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CUSTOMER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(pname,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mobileno,</a:t>
            </a:r>
            <a:r>
              <a:rPr sz="28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address,</a:t>
            </a:r>
            <a:r>
              <a:rPr sz="28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cust_type)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5"/>
              </a:spcBef>
              <a:buFont typeface="Times New Roman" panose="02020603050405020304"/>
              <a:buAutoNum type="arabicPeriod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7030" indent="-354330">
              <a:lnSpc>
                <a:spcPct val="100000"/>
              </a:lnSpc>
              <a:buAutoNum type="arabicPeriod"/>
              <a:tabLst>
                <a:tab pos="367030" algn="l"/>
              </a:tabLst>
            </a:pP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FULLTIME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(pname,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mobileno,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address,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dept,</a:t>
            </a:r>
            <a:r>
              <a:rPr sz="28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desig)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65"/>
              </a:spcBef>
              <a:buFont typeface="Times New Roman" panose="02020603050405020304"/>
              <a:buAutoNum type="arabicPeriod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7030" indent="-354330">
              <a:lnSpc>
                <a:spcPct val="100000"/>
              </a:lnSpc>
              <a:buAutoNum type="arabicPeriod"/>
              <a:tabLst>
                <a:tab pos="367030" algn="l"/>
              </a:tabLst>
            </a:pP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PARTTIME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(pname,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mobileno,</a:t>
            </a:r>
            <a:r>
              <a:rPr sz="28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address,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dept,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#days,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job)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70"/>
              </a:spcBef>
              <a:buFont typeface="Times New Roman" panose="02020603050405020304"/>
              <a:buAutoNum type="arabicPeriod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47345" indent="-334645">
              <a:lnSpc>
                <a:spcPct val="100000"/>
              </a:lnSpc>
              <a:buAutoNum type="arabicPeriod"/>
              <a:tabLst>
                <a:tab pos="34734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ADHOC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(pname,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mobileno,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address,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dept,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hours)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96798" y="1585721"/>
            <a:ext cx="10992485" cy="4533265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41630" marR="81280" indent="-227330">
              <a:lnSpc>
                <a:spcPts val="3070"/>
              </a:lnSpc>
              <a:spcBef>
                <a:spcPts val="845"/>
              </a:spcBef>
              <a:buFont typeface="Arial MT"/>
              <a:buChar char="•"/>
              <a:tabLst>
                <a:tab pos="3429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Korth,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Silbertz</a:t>
            </a:r>
            <a:r>
              <a:rPr sz="32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Sudarshan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(1998),</a:t>
            </a:r>
            <a:r>
              <a:rPr sz="3200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“Database</a:t>
            </a:r>
            <a:r>
              <a:rPr sz="3200" spc="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Concepts”,</a:t>
            </a:r>
            <a:r>
              <a:rPr sz="32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3150" spc="-37" baseline="25000" dirty="0">
                <a:latin typeface="Times New Roman" panose="02020603050405020304"/>
                <a:cs typeface="Times New Roman" panose="02020603050405020304"/>
              </a:rPr>
              <a:t>th </a:t>
            </a:r>
            <a:r>
              <a:rPr sz="3150" spc="-37" baseline="25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TMH.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41630" marR="81280" indent="-227330">
              <a:lnSpc>
                <a:spcPts val="3070"/>
              </a:lnSpc>
              <a:spcBef>
                <a:spcPts val="1000"/>
              </a:spcBef>
              <a:buFont typeface="Arial MT"/>
              <a:buChar char="•"/>
              <a:tabLst>
                <a:tab pos="342900" algn="l"/>
                <a:tab pos="1919605" algn="l"/>
                <a:tab pos="2820670" algn="l"/>
                <a:tab pos="4489450" algn="l"/>
                <a:tab pos="5986780" algn="l"/>
                <a:tab pos="8761730" algn="l"/>
                <a:tab pos="941324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Elmasri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Navathe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(2010),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“Fundamentals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3150" baseline="25000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3150" spc="382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41630" marR="80645" indent="-227330">
              <a:lnSpc>
                <a:spcPts val="3070"/>
              </a:lnSpc>
              <a:spcBef>
                <a:spcPts val="1005"/>
              </a:spcBef>
              <a:buFont typeface="Arial MT"/>
              <a:buChar char="•"/>
              <a:tabLst>
                <a:tab pos="342900" algn="l"/>
                <a:tab pos="1269365" algn="l"/>
                <a:tab pos="1698625" algn="l"/>
                <a:tab pos="2296795" algn="l"/>
                <a:tab pos="2952115" algn="l"/>
                <a:tab pos="5118100" algn="l"/>
                <a:tab pos="5591810" algn="l"/>
                <a:tab pos="7240905" algn="l"/>
                <a:tab pos="9036050" algn="l"/>
                <a:tab pos="9606915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Date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J,”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Introduction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8</a:t>
            </a:r>
            <a:r>
              <a:rPr sz="3150" spc="-37" baseline="25000" dirty="0">
                <a:latin typeface="Times New Roman" panose="02020603050405020304"/>
                <a:cs typeface="Times New Roman" panose="02020603050405020304"/>
              </a:rPr>
              <a:t>th</a:t>
            </a:r>
            <a:r>
              <a:rPr sz="3150" baseline="25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Edition,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Addision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Wesley.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42900" marR="79375" indent="-228600">
              <a:lnSpc>
                <a:spcPts val="3070"/>
              </a:lnSpc>
              <a:spcBef>
                <a:spcPts val="1010"/>
              </a:spcBef>
              <a:buFont typeface="Arial MT"/>
              <a:buChar char="•"/>
              <a:tabLst>
                <a:tab pos="342900" algn="l"/>
                <a:tab pos="1081405" algn="l"/>
                <a:tab pos="2388235" algn="l"/>
                <a:tab pos="3782695" algn="l"/>
                <a:tab pos="5207635" algn="l"/>
                <a:tab pos="7041515" algn="l"/>
                <a:tab pos="8484870" algn="l"/>
                <a:tab pos="1056386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M.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Tamer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Oezsu,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Patrick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Valduriez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(2011).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“Principles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Distributed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Systems”,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3150" baseline="25000" dirty="0">
                <a:latin typeface="Times New Roman" panose="02020603050405020304"/>
                <a:cs typeface="Times New Roman" panose="02020603050405020304"/>
              </a:rPr>
              <a:t>nd</a:t>
            </a:r>
            <a:r>
              <a:rPr sz="3150" spc="352" baseline="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Edition,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Prentice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Hall.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341630" marR="78740" indent="-227330">
              <a:lnSpc>
                <a:spcPts val="3070"/>
              </a:lnSpc>
              <a:spcBef>
                <a:spcPts val="1005"/>
              </a:spcBef>
              <a:buFont typeface="Arial MT"/>
              <a:buChar char="•"/>
              <a:tabLst>
                <a:tab pos="342900" algn="l"/>
                <a:tab pos="8827770" algn="l"/>
                <a:tab pos="10496550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https://</a:t>
            </a:r>
            <a:r>
              <a:rPr sz="3200" spc="-20" dirty="0">
                <a:latin typeface="Times New Roman" panose="02020603050405020304"/>
                <a:cs typeface="Times New Roman" panose="02020603050405020304"/>
                <a:hlinkClick r:id="rId1"/>
              </a:rPr>
              <a:t>www.javatpoint.com/dbms-</a:t>
            </a:r>
            <a:r>
              <a:rPr sz="3200" spc="-10" dirty="0">
                <a:latin typeface="Times New Roman" panose="02020603050405020304"/>
                <a:cs typeface="Times New Roman" panose="02020603050405020304"/>
                <a:hlinkClick r:id="rId1"/>
              </a:rPr>
              <a:t>aggregation/last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accessed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on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12</a:t>
            </a:r>
            <a:r>
              <a:rPr sz="32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December’</a:t>
            </a:r>
            <a:r>
              <a:rPr sz="3200" spc="-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2022.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9153" y="1761053"/>
            <a:ext cx="9441180" cy="1527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b="0" u="none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(BCSC-0003)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  <a:tabLst>
                <a:tab pos="3582670" algn="l"/>
              </a:tabLst>
            </a:pPr>
            <a:r>
              <a:rPr sz="4800" b="0" u="none" spc="-35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4800" b="0" u="none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00" b="0" u="none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4800" b="0" u="none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800" b="0" u="none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Keys</a:t>
            </a:r>
            <a:endParaRPr sz="4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0050" y="5722416"/>
            <a:ext cx="8812530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725"/>
              </a:spcBef>
            </a:pPr>
            <a:r>
              <a:rPr sz="2800" b="1" spc="-114" dirty="0">
                <a:latin typeface="Arial" panose="020B0604020202020204"/>
                <a:cs typeface="Arial" panose="020B0604020202020204"/>
              </a:rPr>
              <a:t>Nikhil</a:t>
            </a:r>
            <a:r>
              <a:rPr sz="2800" b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2800" b="1" spc="-20" dirty="0">
                <a:latin typeface="Arial" panose="020B0604020202020204"/>
                <a:cs typeface="Arial" panose="020B0604020202020204"/>
              </a:rPr>
              <a:t>Govil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800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8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0526" y="159054"/>
            <a:ext cx="2817418" cy="15945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596895" y="3497579"/>
            <a:ext cx="6964680" cy="2132330"/>
            <a:chOff x="2596895" y="3497579"/>
            <a:chExt cx="6964680" cy="21323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6039" y="3554331"/>
              <a:ext cx="6946392" cy="206618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01467" y="3502151"/>
              <a:ext cx="6955790" cy="2123440"/>
            </a:xfrm>
            <a:custGeom>
              <a:avLst/>
              <a:gdLst/>
              <a:ahLst/>
              <a:cxnLst/>
              <a:rect l="l" t="t" r="r" b="b"/>
              <a:pathLst>
                <a:path w="6955790" h="2123440">
                  <a:moveTo>
                    <a:pt x="0" y="2122932"/>
                  </a:moveTo>
                  <a:lnTo>
                    <a:pt x="6955535" y="2122932"/>
                  </a:lnTo>
                  <a:lnTo>
                    <a:pt x="6955535" y="0"/>
                  </a:lnTo>
                  <a:lnTo>
                    <a:pt x="0" y="0"/>
                  </a:lnTo>
                  <a:lnTo>
                    <a:pt x="0" y="212293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What</a:t>
            </a:r>
            <a:r>
              <a:rPr spc="-70" dirty="0"/>
              <a:t> </a:t>
            </a:r>
            <a:r>
              <a:rPr dirty="0"/>
              <a:t>are</a:t>
            </a:r>
            <a:r>
              <a:rPr spc="-80" dirty="0"/>
              <a:t> </a:t>
            </a:r>
            <a:r>
              <a:rPr dirty="0"/>
              <a:t>the</a:t>
            </a:r>
            <a:r>
              <a:rPr spc="-80" dirty="0"/>
              <a:t> </a:t>
            </a:r>
            <a:r>
              <a:rPr dirty="0"/>
              <a:t>Keys</a:t>
            </a:r>
            <a:r>
              <a:rPr spc="-65" dirty="0"/>
              <a:t> </a:t>
            </a:r>
            <a:r>
              <a:rPr dirty="0"/>
              <a:t>in</a:t>
            </a:r>
            <a:r>
              <a:rPr spc="-80" dirty="0"/>
              <a:t> </a:t>
            </a:r>
            <a:r>
              <a:rPr spc="-10" dirty="0"/>
              <a:t>DBMS?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592961"/>
            <a:ext cx="10746740" cy="296227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8890" indent="-227330" algn="just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32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3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3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help</a:t>
            </a:r>
            <a:r>
              <a:rPr sz="32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uniquely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tuple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(or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row)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(or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table).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 algn="just">
              <a:lnSpc>
                <a:spcPts val="346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32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200" spc="21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spc="20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204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establish</a:t>
            </a:r>
            <a:r>
              <a:rPr sz="3200" spc="22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relationships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3200" spc="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3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3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database.</a:t>
            </a:r>
            <a:r>
              <a:rPr sz="32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Individual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values.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Why</a:t>
            </a:r>
            <a:r>
              <a:rPr spc="-80" dirty="0"/>
              <a:t> </a:t>
            </a:r>
            <a:r>
              <a:rPr dirty="0"/>
              <a:t>are</a:t>
            </a:r>
            <a:r>
              <a:rPr spc="-90" dirty="0"/>
              <a:t> </a:t>
            </a:r>
            <a:r>
              <a:rPr dirty="0"/>
              <a:t>the</a:t>
            </a:r>
            <a:r>
              <a:rPr spc="-85" dirty="0"/>
              <a:t> </a:t>
            </a:r>
            <a:r>
              <a:rPr dirty="0"/>
              <a:t>Keys</a:t>
            </a:r>
            <a:r>
              <a:rPr spc="-90" dirty="0"/>
              <a:t> </a:t>
            </a:r>
            <a:r>
              <a:rPr spc="-10" dirty="0"/>
              <a:t>Required?</a:t>
            </a:r>
            <a:endParaRPr spc="-1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293393"/>
            <a:ext cx="10746105" cy="51409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0030" indent="-22733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definitions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kinds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integrity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constraints.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  <a:tab pos="1442085" algn="l"/>
                <a:tab pos="1856105" algn="l"/>
                <a:tab pos="2150745" algn="l"/>
                <a:tab pos="3509645" algn="l"/>
                <a:tab pos="5089525" algn="l"/>
                <a:tab pos="5384165" algn="l"/>
                <a:tab pos="6921500" algn="l"/>
                <a:tab pos="7355840" algn="l"/>
                <a:tab pos="8542020" algn="l"/>
                <a:tab pos="8976360" algn="l"/>
                <a:tab pos="10022205" algn="l"/>
                <a:tab pos="1057529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represents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collection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records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events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particular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relation.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1093470" algn="l"/>
                <a:tab pos="1966595" algn="l"/>
                <a:tab pos="2620010" algn="l"/>
                <a:tab pos="3117215" algn="l"/>
                <a:tab pos="4699000" algn="l"/>
                <a:tab pos="5374640" algn="l"/>
                <a:tab pos="6956425" algn="l"/>
                <a:tab pos="7415530" algn="l"/>
                <a:tab pos="8227695" algn="l"/>
                <a:tab pos="9525000" algn="l"/>
                <a:tab pos="1043495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Now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thousands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thousands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such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records,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some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duplicated.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ts val="3195"/>
              </a:lnSpc>
              <a:spcBef>
                <a:spcPts val="62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800" spc="2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should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28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2800" spc="3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800" spc="3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28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separately</a:t>
            </a:r>
            <a:r>
              <a:rPr sz="2800" spc="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3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uniquely,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1300">
              <a:lnSpc>
                <a:spcPts val="3195"/>
              </a:lnSpc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i.e.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duplicates.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allow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free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hassle.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030"/>
              </a:lnSpc>
              <a:spcBef>
                <a:spcPts val="1035"/>
              </a:spcBef>
              <a:buFont typeface="Arial MT"/>
              <a:buChar char="•"/>
              <a:tabLst>
                <a:tab pos="241300" algn="l"/>
                <a:tab pos="654050" algn="l"/>
                <a:tab pos="1344930" algn="l"/>
                <a:tab pos="2313940" algn="l"/>
                <a:tab pos="3296920" algn="l"/>
                <a:tab pos="3809365" algn="l"/>
                <a:tab pos="4142740" algn="l"/>
                <a:tab pos="6095365" algn="l"/>
                <a:tab pos="6570980" algn="l"/>
                <a:tab pos="7478395" algn="l"/>
                <a:tab pos="8267700" algn="l"/>
                <a:tab pos="8956675" algn="l"/>
                <a:tab pos="10317480" algn="l"/>
              </a:tabLst>
            </a:pP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could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either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combination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attribute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(or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columns)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just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single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attribute.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1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main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motive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give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identity.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Types</a:t>
            </a:r>
            <a:r>
              <a:rPr spc="-80" dirty="0"/>
              <a:t> </a:t>
            </a:r>
            <a:r>
              <a:rPr dirty="0"/>
              <a:t>of</a:t>
            </a:r>
            <a:r>
              <a:rPr spc="-95" dirty="0"/>
              <a:t> </a:t>
            </a:r>
            <a:r>
              <a:rPr dirty="0"/>
              <a:t>Keys</a:t>
            </a:r>
            <a:r>
              <a:rPr spc="-85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spc="-20" dirty="0"/>
              <a:t>DBMS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258950"/>
            <a:ext cx="6774815" cy="539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broadly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nine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DBMS: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6395" indent="-353695">
              <a:lnSpc>
                <a:spcPct val="100000"/>
              </a:lnSpc>
              <a:buAutoNum type="arabicPeriod"/>
              <a:tabLst>
                <a:tab pos="366395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2800" spc="-6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7030" indent="-354330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36703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Candidate</a:t>
            </a:r>
            <a:r>
              <a:rPr sz="2800" spc="-7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-4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Secondary</a:t>
            </a:r>
            <a:r>
              <a:rPr sz="28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47345" indent="-334645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347345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Alternate 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6395" indent="-35369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366395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2800" spc="-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7030" indent="-354330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36703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Composite</a:t>
            </a:r>
            <a:r>
              <a:rPr sz="28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7030" indent="-35433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36703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2800" spc="-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6395" indent="-353695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366395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Surrogate</a:t>
            </a:r>
            <a:r>
              <a:rPr sz="2800" spc="-6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800" spc="-1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Artificial</a:t>
            </a:r>
            <a:r>
              <a:rPr sz="2800" spc="-4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7030" indent="-354330">
              <a:lnSpc>
                <a:spcPct val="100000"/>
              </a:lnSpc>
              <a:spcBef>
                <a:spcPts val="660"/>
              </a:spcBef>
              <a:buAutoNum type="arabicPeriod"/>
              <a:tabLst>
                <a:tab pos="36703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Foreign</a:t>
            </a:r>
            <a:r>
              <a:rPr sz="2800" spc="-7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367030" indent="-35433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367030" algn="l"/>
              </a:tabLst>
            </a:pPr>
            <a:r>
              <a:rPr sz="28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Partial</a:t>
            </a:r>
            <a:r>
              <a:rPr sz="28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File</a:t>
            </a:r>
            <a:r>
              <a:rPr sz="3600" spc="-55" dirty="0"/>
              <a:t> </a:t>
            </a:r>
            <a:r>
              <a:rPr sz="3600" dirty="0"/>
              <a:t>System</a:t>
            </a:r>
            <a:r>
              <a:rPr sz="3600" spc="-110" dirty="0"/>
              <a:t> </a:t>
            </a:r>
            <a:r>
              <a:rPr sz="3600" dirty="0"/>
              <a:t>Vs</a:t>
            </a:r>
            <a:r>
              <a:rPr sz="3600" spc="-55" dirty="0"/>
              <a:t> </a:t>
            </a:r>
            <a:r>
              <a:rPr sz="3600" spc="-20" dirty="0"/>
              <a:t>DBMS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8936" y="1219606"/>
            <a:ext cx="10924540" cy="424624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 System: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7620" indent="-227330">
              <a:lnSpc>
                <a:spcPts val="302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  <a:tab pos="964565" algn="l"/>
                <a:tab pos="1610995" algn="l"/>
                <a:tab pos="2769870" algn="l"/>
                <a:tab pos="3179445" algn="l"/>
                <a:tab pos="4613910" algn="l"/>
                <a:tab pos="4942840" algn="l"/>
                <a:tab pos="5708015" algn="l"/>
                <a:tab pos="6177280" algn="l"/>
                <a:tab pos="7712075" algn="l"/>
                <a:tab pos="8318500" algn="l"/>
                <a:tab pos="9102725" algn="l"/>
                <a:tab pos="9552305" algn="l"/>
                <a:tab pos="988123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basically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way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arranging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storage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medium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hard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disk.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02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organizes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helps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retrieval</a:t>
            </a:r>
            <a:r>
              <a:rPr sz="2800" spc="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when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required.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consist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files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grouped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into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directories.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directories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further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contain</a:t>
            </a:r>
            <a:r>
              <a:rPr sz="28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other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folders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files.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spcBef>
                <a:spcPts val="10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performs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basic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like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management,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file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naming,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giving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access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rules,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etc.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1.</a:t>
            </a:r>
            <a:r>
              <a:rPr spc="-90" dirty="0"/>
              <a:t> </a:t>
            </a:r>
            <a:r>
              <a:rPr dirty="0"/>
              <a:t>Primary</a:t>
            </a:r>
            <a:r>
              <a:rPr spc="-65" dirty="0"/>
              <a:t> </a:t>
            </a:r>
            <a:r>
              <a:rPr dirty="0"/>
              <a:t>Key</a:t>
            </a:r>
            <a:r>
              <a:rPr spc="-85" dirty="0"/>
              <a:t> </a:t>
            </a:r>
            <a:r>
              <a:rPr spc="-20" dirty="0"/>
              <a:t>(PK)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10746740" cy="45332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2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column</a:t>
            </a:r>
            <a:r>
              <a:rPr sz="32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3200" spc="2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helps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present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uniquely.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spcBef>
                <a:spcPts val="555"/>
              </a:spcBef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table.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  <a:tab pos="1268730" algn="l"/>
                <a:tab pos="1918970" algn="l"/>
                <a:tab pos="3382645" algn="l"/>
                <a:tab pos="4216400" algn="l"/>
                <a:tab pos="5457190" algn="l"/>
                <a:tab pos="6380480" algn="l"/>
                <a:tab pos="7034530" algn="l"/>
                <a:tab pos="8025130" algn="l"/>
                <a:tab pos="92202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Also,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repeating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row.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marR="7620" indent="-22860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  <a:tab pos="1398270" algn="l"/>
                <a:tab pos="2466340" algn="l"/>
                <a:tab pos="2992120" algn="l"/>
                <a:tab pos="3674745" algn="l"/>
                <a:tab pos="5170170" algn="l"/>
                <a:tab pos="6034405" algn="l"/>
                <a:tab pos="6764655" algn="l"/>
                <a:tab pos="7267575" algn="l"/>
                <a:tab pos="7837805" algn="l"/>
                <a:tab pos="9416415" algn="l"/>
                <a:tab pos="103251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Every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different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no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repetitions.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350" indent="-227330">
              <a:lnSpc>
                <a:spcPts val="3460"/>
              </a:lnSpc>
              <a:spcBef>
                <a:spcPts val="99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constraint</a:t>
            </a:r>
            <a:r>
              <a:rPr sz="32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put</a:t>
            </a:r>
            <a:r>
              <a:rPr sz="3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</a:t>
            </a:r>
            <a:r>
              <a:rPr sz="3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column</a:t>
            </a:r>
            <a:r>
              <a:rPr sz="3200" spc="2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columns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allow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them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duplicates.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2.</a:t>
            </a:r>
            <a:r>
              <a:rPr sz="3600" spc="-30" dirty="0"/>
              <a:t> </a:t>
            </a:r>
            <a:r>
              <a:rPr sz="3600" dirty="0"/>
              <a:t>Candidate</a:t>
            </a:r>
            <a:r>
              <a:rPr sz="3600" spc="-30" dirty="0"/>
              <a:t> </a:t>
            </a:r>
            <a:r>
              <a:rPr sz="3600" dirty="0"/>
              <a:t>Key</a:t>
            </a:r>
            <a:r>
              <a:rPr sz="3600" spc="-25" dirty="0"/>
              <a:t> </a:t>
            </a:r>
            <a:r>
              <a:rPr sz="3600" dirty="0"/>
              <a:t>(CK)</a:t>
            </a:r>
            <a:r>
              <a:rPr sz="3600" spc="-25" dirty="0"/>
              <a:t> </a:t>
            </a:r>
            <a:r>
              <a:rPr sz="3600" dirty="0"/>
              <a:t>or</a:t>
            </a:r>
            <a:r>
              <a:rPr sz="3600" spc="-90" dirty="0"/>
              <a:t> </a:t>
            </a:r>
            <a:r>
              <a:rPr sz="3600" dirty="0"/>
              <a:t>Secondary</a:t>
            </a:r>
            <a:r>
              <a:rPr sz="3600" spc="-25" dirty="0"/>
              <a:t> Key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428114"/>
            <a:ext cx="10746740" cy="43491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Candidate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32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those</a:t>
            </a:r>
            <a:r>
              <a:rPr sz="32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uniquely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3200" spc="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rows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table.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3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PK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selected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Candidate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Keys.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5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Candidate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properties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PK.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There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Candidate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3.</a:t>
            </a:r>
            <a:r>
              <a:rPr spc="-250" dirty="0"/>
              <a:t> </a:t>
            </a:r>
            <a:r>
              <a:rPr dirty="0"/>
              <a:t>Alternate</a:t>
            </a:r>
            <a:r>
              <a:rPr spc="-165" dirty="0"/>
              <a:t> </a:t>
            </a:r>
            <a:r>
              <a:rPr spc="-25" dirty="0"/>
              <a:t>Key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551813"/>
            <a:ext cx="10746105" cy="252285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690880" algn="l"/>
                <a:tab pos="1658620" algn="l"/>
                <a:tab pos="2402205" algn="l"/>
                <a:tab pos="3348990" algn="l"/>
                <a:tab pos="4880610" algn="l"/>
                <a:tab pos="6280150" algn="l"/>
                <a:tab pos="6932295" algn="l"/>
                <a:tab pos="7289800" algn="l"/>
                <a:tab pos="8099425" algn="l"/>
                <a:tab pos="9764395" algn="l"/>
                <a:tab pos="10168255" algn="l"/>
              </a:tabLst>
            </a:pP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multiple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choices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PK;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however,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can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choose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one.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957580" algn="l"/>
                <a:tab pos="1548765" algn="l"/>
                <a:tab pos="2230120" algn="l"/>
                <a:tab pos="3159760" algn="l"/>
                <a:tab pos="4339590" algn="l"/>
                <a:tab pos="5043805" algn="l"/>
                <a:tab pos="5748020" algn="l"/>
                <a:tab pos="7198995" algn="l"/>
                <a:tab pos="7882255" algn="l"/>
                <a:tab pos="9373870" algn="l"/>
                <a:tab pos="1023810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So,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did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become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2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Alternate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Keys.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4.</a:t>
            </a:r>
            <a:r>
              <a:rPr spc="-80" dirty="0"/>
              <a:t> </a:t>
            </a:r>
            <a:r>
              <a:rPr dirty="0"/>
              <a:t>Super</a:t>
            </a:r>
            <a:r>
              <a:rPr spc="-105" dirty="0"/>
              <a:t> </a:t>
            </a:r>
            <a:r>
              <a:rPr dirty="0"/>
              <a:t>Key</a:t>
            </a:r>
            <a:r>
              <a:rPr spc="-60" dirty="0"/>
              <a:t> </a:t>
            </a:r>
            <a:r>
              <a:rPr spc="-20" dirty="0"/>
              <a:t>(SK)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239088"/>
            <a:ext cx="10745470" cy="536130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1300" marR="5080" indent="-228600" algn="just">
              <a:lnSpc>
                <a:spcPts val="3240"/>
              </a:lnSpc>
              <a:spcBef>
                <a:spcPts val="51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help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3000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rows</a:t>
            </a:r>
            <a:r>
              <a:rPr sz="3000" spc="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uniquely.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4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 algn="just">
              <a:lnSpc>
                <a:spcPct val="9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means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those</a:t>
            </a:r>
            <a:r>
              <a:rPr sz="3000" spc="10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9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3000" spc="10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capable</a:t>
            </a:r>
            <a:r>
              <a:rPr sz="3000" spc="9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identifying</a:t>
            </a:r>
            <a:r>
              <a:rPr sz="3000" spc="5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  other</a:t>
            </a:r>
            <a:r>
              <a:rPr sz="3000" spc="7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columns  of</a:t>
            </a:r>
            <a:r>
              <a:rPr sz="3000" spc="7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that  table  uniquely  will  all 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considered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30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keys.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3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superset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Candidate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Key.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3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6350" indent="-228600" algn="just">
              <a:lnSpc>
                <a:spcPts val="324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0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0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000" spc="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picked</a:t>
            </a:r>
            <a:r>
              <a:rPr sz="30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0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Super</a:t>
            </a:r>
            <a:r>
              <a:rPr sz="3000" spc="1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0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000" spc="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be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made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table’s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identity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attribute.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5.</a:t>
            </a:r>
            <a:r>
              <a:rPr spc="-110" dirty="0"/>
              <a:t> </a:t>
            </a:r>
            <a:r>
              <a:rPr dirty="0"/>
              <a:t>Composite</a:t>
            </a:r>
            <a:r>
              <a:rPr spc="-90" dirty="0"/>
              <a:t> </a:t>
            </a:r>
            <a:r>
              <a:rPr spc="-25" dirty="0"/>
              <a:t>Key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551813"/>
            <a:ext cx="10746105" cy="36556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2205990" algn="l"/>
                <a:tab pos="3083560" algn="l"/>
                <a:tab pos="3554095" algn="l"/>
                <a:tab pos="3937000" algn="l"/>
                <a:tab pos="4587875" algn="l"/>
                <a:tab pos="5127625" algn="l"/>
                <a:tab pos="5937250" algn="l"/>
                <a:tab pos="6475095" algn="l"/>
                <a:tab pos="7511415" algn="l"/>
                <a:tab pos="9223375" algn="l"/>
                <a:tab pos="1003427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Composite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two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help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tuple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uniquely.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715" indent="-227330">
              <a:lnSpc>
                <a:spcPts val="346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1047750" algn="l"/>
                <a:tab pos="2733040" algn="l"/>
                <a:tab pos="3219450" algn="l"/>
                <a:tab pos="3890010" algn="l"/>
                <a:tab pos="4514850" algn="l"/>
                <a:tab pos="5388610" algn="l"/>
                <a:tab pos="6080125" algn="l"/>
                <a:tab pos="6635750" algn="l"/>
                <a:tab pos="7917180" algn="l"/>
                <a:tab pos="897191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considered 	separately.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4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However,</a:t>
            </a:r>
            <a:r>
              <a:rPr sz="3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taken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together,</a:t>
            </a:r>
            <a:r>
              <a:rPr sz="32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ensure</a:t>
            </a:r>
            <a:r>
              <a:rPr sz="3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uniqueness.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6.</a:t>
            </a:r>
            <a:r>
              <a:rPr spc="-85" dirty="0"/>
              <a:t> </a:t>
            </a:r>
            <a:r>
              <a:rPr dirty="0"/>
              <a:t>Unique</a:t>
            </a:r>
            <a:r>
              <a:rPr spc="-65" dirty="0"/>
              <a:t> </a:t>
            </a:r>
            <a:r>
              <a:rPr spc="-25" dirty="0"/>
              <a:t>Key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551813"/>
            <a:ext cx="10745470" cy="36556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8255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column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columns that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uniquely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identify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3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values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key.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3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1300" marR="5080" indent="-228600">
              <a:lnSpc>
                <a:spcPts val="3460"/>
              </a:lnSpc>
              <a:buFont typeface="Arial MT"/>
              <a:buChar char="•"/>
              <a:tabLst>
                <a:tab pos="2413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spc="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differs</a:t>
            </a:r>
            <a:r>
              <a:rPr sz="32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PK</a:t>
            </a:r>
            <a:r>
              <a:rPr sz="32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3200" spc="2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2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one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value,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whereas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PK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null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values.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7.</a:t>
            </a:r>
            <a:r>
              <a:rPr spc="-180" dirty="0"/>
              <a:t> </a:t>
            </a:r>
            <a:r>
              <a:rPr dirty="0"/>
              <a:t>Surrogate</a:t>
            </a:r>
            <a:r>
              <a:rPr spc="-85" dirty="0"/>
              <a:t> </a:t>
            </a:r>
            <a:r>
              <a:rPr dirty="0"/>
              <a:t>Key</a:t>
            </a:r>
            <a:r>
              <a:rPr spc="-105" dirty="0"/>
              <a:t> </a:t>
            </a:r>
            <a:r>
              <a:rPr spc="-25" dirty="0"/>
              <a:t>or</a:t>
            </a:r>
            <a:r>
              <a:rPr spc="-295" dirty="0"/>
              <a:t> </a:t>
            </a:r>
            <a:r>
              <a:rPr dirty="0"/>
              <a:t>Artificial</a:t>
            </a:r>
            <a:r>
              <a:rPr spc="-85" dirty="0"/>
              <a:t> </a:t>
            </a:r>
            <a:r>
              <a:rPr spc="-25" dirty="0"/>
              <a:t>Key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243660"/>
            <a:ext cx="10746105" cy="533146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0030" marR="8890" indent="-227330">
              <a:lnSpc>
                <a:spcPts val="3030"/>
              </a:lnSpc>
              <a:spcBef>
                <a:spcPts val="4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Surrogate</a:t>
            </a:r>
            <a:r>
              <a:rPr sz="2800" spc="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Artificial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which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aims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uniquely</a:t>
            </a:r>
            <a:r>
              <a:rPr sz="2800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each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record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Surrogate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Key.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1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kind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because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created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800" spc="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don’t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natural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PK.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They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do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not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lend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meaning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table.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0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Surrogate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DBMS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usually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integer.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5"/>
              </a:spcBef>
              <a:buFont typeface="Arial MT"/>
              <a:buChar char="•"/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Surrogate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SQL</a:t>
            </a:r>
            <a:r>
              <a:rPr sz="2800" spc="-1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allowed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when: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761365" lvl="1" indent="-292100">
              <a:lnSpc>
                <a:spcPct val="100000"/>
              </a:lnSpc>
              <a:spcBef>
                <a:spcPts val="285"/>
              </a:spcBef>
              <a:buFont typeface="Wingdings" panose="05000000000000000000"/>
              <a:buChar char=""/>
              <a:tabLst>
                <a:tab pos="761365" algn="l"/>
              </a:tabLst>
            </a:pP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000" spc="-3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property</a:t>
            </a:r>
            <a:r>
              <a:rPr sz="2000" spc="-4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has</a:t>
            </a:r>
            <a:r>
              <a:rPr sz="2000" spc="-2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2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parameter</a:t>
            </a:r>
            <a:r>
              <a:rPr sz="2000" spc="-3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000" spc="-1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3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2000" spc="-2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Key.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762000" lvl="1" indent="-292735">
              <a:lnSpc>
                <a:spcPct val="100000"/>
              </a:lnSpc>
              <a:spcBef>
                <a:spcPts val="265"/>
              </a:spcBef>
              <a:buFont typeface="Wingdings" panose="05000000000000000000"/>
              <a:buChar char=""/>
              <a:tabLst>
                <a:tab pos="762000" algn="l"/>
              </a:tabLst>
            </a:pP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000" spc="-2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r>
              <a:rPr sz="2000" spc="-3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000" spc="-2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000" spc="-1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2000" spc="-1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000" spc="-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000" spc="-1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too</a:t>
            </a:r>
            <a:r>
              <a:rPr sz="2000" spc="-2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big</a:t>
            </a:r>
            <a:r>
              <a:rPr sz="2000" spc="-15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000" spc="-1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complicated.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8.</a:t>
            </a:r>
            <a:r>
              <a:rPr spc="-85" dirty="0"/>
              <a:t> </a:t>
            </a:r>
            <a:r>
              <a:rPr dirty="0"/>
              <a:t>Foreign</a:t>
            </a:r>
            <a:r>
              <a:rPr spc="-85" dirty="0"/>
              <a:t> </a:t>
            </a:r>
            <a:r>
              <a:rPr dirty="0"/>
              <a:t>Key</a:t>
            </a:r>
            <a:r>
              <a:rPr spc="-80" dirty="0"/>
              <a:t> </a:t>
            </a:r>
            <a:r>
              <a:rPr spc="-20" dirty="0"/>
              <a:t>(FK)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551813"/>
            <a:ext cx="10747375" cy="36556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1724025" algn="l"/>
                <a:tab pos="2621915" algn="l"/>
                <a:tab pos="3111500" algn="l"/>
                <a:tab pos="4077335" algn="l"/>
                <a:tab pos="4610735" algn="l"/>
                <a:tab pos="6254115" algn="l"/>
                <a:tab pos="8550910" algn="l"/>
                <a:tab pos="1012571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Foreign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establish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relationships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between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two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2114550" algn="l"/>
                <a:tab pos="2960370" algn="l"/>
                <a:tab pos="3760470" algn="l"/>
                <a:tab pos="5080000" algn="l"/>
                <a:tab pos="5995035" algn="l"/>
                <a:tab pos="7045325" algn="l"/>
                <a:tab pos="7529830" algn="l"/>
                <a:tab pos="7879080" algn="l"/>
                <a:tab pos="9265920" algn="l"/>
                <a:tab pos="9773285" algn="l"/>
                <a:tab pos="1039368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3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Foreign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will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require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each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value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column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columns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match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Primary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 of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referential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4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buFont typeface="Arial MT"/>
              <a:buChar char="•"/>
              <a:tabLst>
                <a:tab pos="239395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Foreign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keys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help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maintain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referential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integrity.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spc="-75" dirty="0"/>
              <a:t> </a:t>
            </a:r>
            <a:r>
              <a:rPr dirty="0"/>
              <a:t>Partial</a:t>
            </a:r>
            <a:r>
              <a:rPr spc="-75" dirty="0"/>
              <a:t> </a:t>
            </a:r>
            <a:r>
              <a:rPr spc="-25" dirty="0"/>
              <a:t>Key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551813"/>
            <a:ext cx="10746740" cy="4094479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0030" marR="508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41300" algn="l"/>
                <a:tab pos="1026160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set</a:t>
            </a:r>
            <a:r>
              <a:rPr sz="3200" spc="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3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attributes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3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uniquely</a:t>
            </a:r>
            <a:r>
              <a:rPr sz="3200" spc="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identify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3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weak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called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Partial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key.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6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46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  <a:tab pos="1216660" algn="l"/>
                <a:tab pos="1558290" algn="l"/>
                <a:tab pos="2713355" algn="l"/>
                <a:tab pos="3211830" algn="l"/>
                <a:tab pos="3871595" algn="l"/>
                <a:tab pos="5002530" algn="l"/>
                <a:tab pos="5729605" algn="l"/>
                <a:tab pos="6275705" algn="l"/>
                <a:tab pos="7993380" algn="l"/>
                <a:tab pos="9037320" algn="l"/>
                <a:tab pos="9693910" algn="l"/>
              </a:tabLst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Only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bunch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tuples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identified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using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partial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keys.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0"/>
              </a:spcBef>
              <a:buFont typeface="Arial MT"/>
              <a:buChar char="•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40030" marR="6985" indent="-227330">
              <a:lnSpc>
                <a:spcPts val="3460"/>
              </a:lnSpc>
              <a:buFont typeface="Arial MT"/>
              <a:buChar char="•"/>
              <a:tabLst>
                <a:tab pos="241300" algn="l"/>
                <a:tab pos="1082675" algn="l"/>
                <a:tab pos="2350770" algn="l"/>
                <a:tab pos="3234690" algn="l"/>
                <a:tab pos="3782060" algn="l"/>
                <a:tab pos="4485640" algn="l"/>
                <a:tab pos="5553075" algn="l"/>
                <a:tab pos="6686550" algn="l"/>
                <a:tab pos="7346950" algn="l"/>
                <a:tab pos="7823200" algn="l"/>
                <a:tab pos="8688070" algn="l"/>
                <a:tab pos="10003790" algn="l"/>
                <a:tab pos="10550525" algn="l"/>
              </a:tabLst>
            </a:pP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Partial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weak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known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discriminator.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39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9.</a:t>
            </a:r>
            <a:r>
              <a:rPr spc="-85" dirty="0"/>
              <a:t> </a:t>
            </a:r>
            <a:r>
              <a:rPr dirty="0"/>
              <a:t>Partial</a:t>
            </a:r>
            <a:r>
              <a:rPr spc="-80" dirty="0"/>
              <a:t> </a:t>
            </a:r>
            <a:r>
              <a:rPr dirty="0"/>
              <a:t>Key</a:t>
            </a:r>
            <a:r>
              <a:rPr spc="-80" dirty="0"/>
              <a:t> </a:t>
            </a:r>
            <a:r>
              <a:rPr dirty="0"/>
              <a:t>(Contd</a:t>
            </a:r>
            <a:r>
              <a:rPr spc="-60" dirty="0"/>
              <a:t> </a:t>
            </a:r>
            <a:r>
              <a:rPr spc="-25" dirty="0"/>
              <a:t>…)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4134992"/>
            <a:ext cx="10747375" cy="237236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430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Here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apartment</a:t>
            </a:r>
            <a:r>
              <a:rPr sz="28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weak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building</a:t>
            </a:r>
            <a:r>
              <a:rPr sz="2800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2800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strong</a:t>
            </a:r>
            <a:r>
              <a:rPr sz="2800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entity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type</a:t>
            </a:r>
            <a:r>
              <a:rPr sz="2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connected</a:t>
            </a:r>
            <a:r>
              <a:rPr sz="2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via</a:t>
            </a:r>
            <a:r>
              <a:rPr sz="28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‘belongs</a:t>
            </a:r>
            <a:r>
              <a:rPr sz="28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to’ relationship</a:t>
            </a:r>
            <a:r>
              <a:rPr sz="2800" spc="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set.</a:t>
            </a:r>
            <a:r>
              <a:rPr sz="2800" spc="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Apartment</a:t>
            </a:r>
            <a:r>
              <a:rPr sz="2800" spc="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globally</a:t>
            </a:r>
            <a:r>
              <a:rPr sz="28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2800" spc="6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i.e.</a:t>
            </a:r>
            <a:r>
              <a:rPr sz="28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more</a:t>
            </a:r>
            <a:r>
              <a:rPr sz="28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than</a:t>
            </a:r>
            <a:r>
              <a:rPr sz="28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one</a:t>
            </a:r>
            <a:r>
              <a:rPr sz="28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apartment</a:t>
            </a:r>
            <a:r>
              <a:rPr sz="28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800" spc="6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800" spc="6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800" spc="6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number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globally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1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unique</a:t>
            </a:r>
            <a:r>
              <a:rPr sz="2800" spc="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particular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building</a:t>
            </a:r>
            <a:r>
              <a:rPr sz="2800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since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building</a:t>
            </a:r>
            <a:r>
              <a:rPr sz="2800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2800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not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same</a:t>
            </a:r>
            <a:r>
              <a:rPr sz="2800" spc="229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apartment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number.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Thus</a:t>
            </a:r>
            <a:r>
              <a:rPr sz="2800" spc="2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apartment</a:t>
            </a:r>
            <a:r>
              <a:rPr sz="2800" spc="2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800" spc="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cannot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2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primary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entity</a:t>
            </a:r>
            <a:r>
              <a:rPr sz="2800" spc="-1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Apartment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but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partial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key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shown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dashed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line.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98292" y="1318260"/>
            <a:ext cx="6291580" cy="2784475"/>
            <a:chOff x="3098292" y="1318260"/>
            <a:chExt cx="6291580" cy="27844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07436" y="1327404"/>
              <a:ext cx="6272784" cy="27660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02864" y="1322832"/>
              <a:ext cx="6282055" cy="2775585"/>
            </a:xfrm>
            <a:custGeom>
              <a:avLst/>
              <a:gdLst/>
              <a:ahLst/>
              <a:cxnLst/>
              <a:rect l="l" t="t" r="r" b="b"/>
              <a:pathLst>
                <a:path w="6282055" h="2775585">
                  <a:moveTo>
                    <a:pt x="0" y="2775204"/>
                  </a:moveTo>
                  <a:lnTo>
                    <a:pt x="6281928" y="2775204"/>
                  </a:lnTo>
                  <a:lnTo>
                    <a:pt x="6281928" y="0"/>
                  </a:lnTo>
                  <a:lnTo>
                    <a:pt x="0" y="0"/>
                  </a:lnTo>
                  <a:lnTo>
                    <a:pt x="0" y="2775204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95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File</a:t>
            </a:r>
            <a:r>
              <a:rPr sz="3600" spc="-55" dirty="0"/>
              <a:t> </a:t>
            </a:r>
            <a:r>
              <a:rPr sz="3600" dirty="0"/>
              <a:t>System</a:t>
            </a:r>
            <a:r>
              <a:rPr sz="3600" spc="-110" dirty="0"/>
              <a:t> </a:t>
            </a:r>
            <a:r>
              <a:rPr sz="3600" dirty="0"/>
              <a:t>Vs</a:t>
            </a:r>
            <a:r>
              <a:rPr sz="3600" spc="-55" dirty="0"/>
              <a:t> </a:t>
            </a:r>
            <a:r>
              <a:rPr sz="3600" spc="-20" dirty="0"/>
              <a:t>DBMS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8936" y="1219606"/>
            <a:ext cx="10924540" cy="463042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b="1" spc="-10" dirty="0">
                <a:latin typeface="Times New Roman" panose="02020603050405020304"/>
                <a:cs typeface="Times New Roman" panose="02020603050405020304"/>
              </a:rPr>
              <a:t>DBMS: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6985" indent="-227330">
              <a:lnSpc>
                <a:spcPts val="3020"/>
              </a:lnSpc>
              <a:spcBef>
                <a:spcPts val="1055"/>
              </a:spcBef>
              <a:buFont typeface="Arial MT"/>
              <a:buChar char="•"/>
              <a:tabLst>
                <a:tab pos="241300" algn="l"/>
                <a:tab pos="1734185" algn="l"/>
                <a:tab pos="3779520" algn="l"/>
                <a:tab pos="5017770" algn="l"/>
                <a:tab pos="5447665" algn="l"/>
                <a:tab pos="6901815" algn="l"/>
                <a:tab pos="8315325" algn="l"/>
                <a:tab pos="9041765" algn="l"/>
                <a:tab pos="10474325" algn="l"/>
              </a:tabLst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basically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software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manages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collection</a:t>
            </a:r>
            <a:r>
              <a:rPr sz="28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related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data.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7620" indent="-227330">
              <a:lnSpc>
                <a:spcPts val="302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606425" algn="l"/>
                <a:tab pos="992505" algn="l"/>
                <a:tab pos="1792605" algn="l"/>
                <a:tab pos="2356485" algn="l"/>
                <a:tab pos="3493770" algn="l"/>
                <a:tab pos="4232910" algn="l"/>
                <a:tab pos="4895850" algn="l"/>
                <a:tab pos="6426200" algn="l"/>
                <a:tab pos="7008495" algn="l"/>
                <a:tab pos="7747000" algn="l"/>
                <a:tab pos="9407525" algn="l"/>
                <a:tab pos="10325100" algn="l"/>
                <a:tab pos="10671175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storing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retrieving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effectively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when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is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needed.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30"/>
              </a:lnSpc>
              <a:spcBef>
                <a:spcPts val="995"/>
              </a:spcBef>
              <a:buFont typeface="Arial MT"/>
              <a:buChar char="•"/>
              <a:tabLst>
                <a:tab pos="241300" algn="l"/>
                <a:tab pos="629285" algn="l"/>
                <a:tab pos="1373505" algn="l"/>
                <a:tab pos="2767965" algn="l"/>
                <a:tab pos="3867150" algn="l"/>
                <a:tab pos="5162550" algn="l"/>
                <a:tab pos="6652895" algn="l"/>
                <a:tab pos="7240270" algn="l"/>
                <a:tab pos="8852535" algn="l"/>
                <a:tab pos="9456420" algn="l"/>
                <a:tab pos="10218420" algn="l"/>
              </a:tabLst>
            </a:pP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proper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security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measures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protecting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from 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unauthorized</a:t>
            </a:r>
            <a:r>
              <a:rPr sz="28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access.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marR="5080" indent="-227330">
              <a:lnSpc>
                <a:spcPts val="302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System</a:t>
            </a:r>
            <a:r>
              <a:rPr sz="2800" spc="25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800" spc="2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fetched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800" spc="2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queries</a:t>
            </a:r>
            <a:r>
              <a:rPr sz="2800" spc="2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algebra.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240030" indent="-22733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3939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8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mechanisms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recovery</a:t>
            </a:r>
            <a:r>
              <a:rPr sz="28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8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backup.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398" y="292734"/>
            <a:ext cx="2623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References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60350" marR="6350" indent="-227330">
              <a:lnSpc>
                <a:spcPts val="3460"/>
              </a:lnSpc>
              <a:spcBef>
                <a:spcPts val="535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Korth,</a:t>
            </a:r>
            <a:r>
              <a:rPr sz="3200" spc="40" dirty="0"/>
              <a:t> </a:t>
            </a:r>
            <a:r>
              <a:rPr sz="3200" dirty="0"/>
              <a:t>Silbertz</a:t>
            </a:r>
            <a:r>
              <a:rPr sz="3200" spc="55" dirty="0"/>
              <a:t> </a:t>
            </a:r>
            <a:r>
              <a:rPr sz="3200" dirty="0"/>
              <a:t>and</a:t>
            </a:r>
            <a:r>
              <a:rPr sz="3200" spc="45" dirty="0"/>
              <a:t> </a:t>
            </a:r>
            <a:r>
              <a:rPr sz="3200" dirty="0"/>
              <a:t>Sudarshan</a:t>
            </a:r>
            <a:r>
              <a:rPr sz="3200" spc="50" dirty="0"/>
              <a:t> </a:t>
            </a:r>
            <a:r>
              <a:rPr sz="3200" dirty="0"/>
              <a:t>(1998),</a:t>
            </a:r>
            <a:r>
              <a:rPr sz="3200" spc="45" dirty="0"/>
              <a:t> </a:t>
            </a:r>
            <a:r>
              <a:rPr sz="3200" dirty="0"/>
              <a:t>“Database</a:t>
            </a:r>
            <a:r>
              <a:rPr sz="3200" spc="35" dirty="0"/>
              <a:t> </a:t>
            </a:r>
            <a:r>
              <a:rPr sz="3200" dirty="0"/>
              <a:t>Concepts”,</a:t>
            </a:r>
            <a:r>
              <a:rPr sz="3200" spc="40" dirty="0"/>
              <a:t> </a:t>
            </a:r>
            <a:r>
              <a:rPr sz="3200" spc="-25" dirty="0"/>
              <a:t>4th </a:t>
            </a:r>
            <a:r>
              <a:rPr sz="3200" spc="-25" dirty="0"/>
              <a:t>	</a:t>
            </a:r>
            <a:r>
              <a:rPr sz="3200" dirty="0"/>
              <a:t>Edition,</a:t>
            </a:r>
            <a:r>
              <a:rPr sz="3200" spc="-80" dirty="0"/>
              <a:t> </a:t>
            </a:r>
            <a:r>
              <a:rPr sz="3200" spc="-20" dirty="0"/>
              <a:t>TMH.</a:t>
            </a:r>
            <a:endParaRPr sz="3200"/>
          </a:p>
          <a:p>
            <a:pPr marL="261620" marR="6350" indent="-22860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  <a:tab pos="1838960" algn="l"/>
                <a:tab pos="2740025" algn="l"/>
                <a:tab pos="4409440" algn="l"/>
                <a:tab pos="5906135" algn="l"/>
                <a:tab pos="8681085" algn="l"/>
                <a:tab pos="9332595" algn="l"/>
              </a:tabLst>
            </a:pPr>
            <a:r>
              <a:rPr sz="3200" spc="-10" dirty="0"/>
              <a:t>Elmasri</a:t>
            </a:r>
            <a:r>
              <a:rPr sz="3200" dirty="0"/>
              <a:t>	</a:t>
            </a:r>
            <a:r>
              <a:rPr sz="3200" spc="-25" dirty="0"/>
              <a:t>and</a:t>
            </a:r>
            <a:r>
              <a:rPr sz="3200" dirty="0"/>
              <a:t>	</a:t>
            </a:r>
            <a:r>
              <a:rPr sz="3200" spc="-10" dirty="0"/>
              <a:t>Navathe</a:t>
            </a:r>
            <a:r>
              <a:rPr sz="3200" dirty="0"/>
              <a:t>	</a:t>
            </a:r>
            <a:r>
              <a:rPr sz="3200" spc="-10" dirty="0"/>
              <a:t>(2010),</a:t>
            </a:r>
            <a:r>
              <a:rPr sz="3200" dirty="0"/>
              <a:t>	</a:t>
            </a:r>
            <a:r>
              <a:rPr sz="3200" spc="-10" dirty="0"/>
              <a:t>“Fundamentals</a:t>
            </a:r>
            <a:r>
              <a:rPr sz="3200" dirty="0"/>
              <a:t>	</a:t>
            </a:r>
            <a:r>
              <a:rPr sz="3200" spc="-25" dirty="0"/>
              <a:t>of</a:t>
            </a:r>
            <a:r>
              <a:rPr sz="3200" dirty="0"/>
              <a:t>	</a:t>
            </a:r>
            <a:r>
              <a:rPr sz="3200" spc="-10" dirty="0"/>
              <a:t>Database </a:t>
            </a:r>
            <a:r>
              <a:rPr sz="3200" dirty="0"/>
              <a:t>Systems”,</a:t>
            </a:r>
            <a:r>
              <a:rPr sz="3200" spc="-25" dirty="0"/>
              <a:t> </a:t>
            </a:r>
            <a:r>
              <a:rPr sz="3200" dirty="0"/>
              <a:t>5th</a:t>
            </a:r>
            <a:r>
              <a:rPr sz="3200" spc="-25" dirty="0"/>
              <a:t> </a:t>
            </a:r>
            <a:r>
              <a:rPr sz="3200" dirty="0"/>
              <a:t>Edition,</a:t>
            </a:r>
            <a:r>
              <a:rPr sz="3200" spc="-200" dirty="0"/>
              <a:t> </a:t>
            </a:r>
            <a:r>
              <a:rPr sz="3200" dirty="0"/>
              <a:t>Addision</a:t>
            </a:r>
            <a:r>
              <a:rPr sz="3200" spc="-90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6350" indent="-227330">
              <a:lnSpc>
                <a:spcPts val="3460"/>
              </a:lnSpc>
              <a:spcBef>
                <a:spcPts val="990"/>
              </a:spcBef>
              <a:buFont typeface="Arial MT"/>
              <a:buChar char="•"/>
              <a:tabLst>
                <a:tab pos="262255" algn="l"/>
              </a:tabLst>
            </a:pPr>
            <a:r>
              <a:rPr sz="3200" dirty="0"/>
              <a:t>Date</a:t>
            </a:r>
            <a:r>
              <a:rPr sz="3200" spc="310" dirty="0"/>
              <a:t> </a:t>
            </a:r>
            <a:r>
              <a:rPr sz="3200" dirty="0"/>
              <a:t>C</a:t>
            </a:r>
            <a:r>
              <a:rPr sz="3200" spc="290" dirty="0"/>
              <a:t> </a:t>
            </a:r>
            <a:r>
              <a:rPr sz="3200" dirty="0"/>
              <a:t>J,”</a:t>
            </a:r>
            <a:r>
              <a:rPr sz="3200" spc="310" dirty="0"/>
              <a:t> </a:t>
            </a:r>
            <a:r>
              <a:rPr sz="3200" dirty="0"/>
              <a:t>An</a:t>
            </a:r>
            <a:r>
              <a:rPr sz="3200" spc="300" dirty="0"/>
              <a:t> </a:t>
            </a:r>
            <a:r>
              <a:rPr sz="3200" dirty="0"/>
              <a:t>Introduction</a:t>
            </a:r>
            <a:r>
              <a:rPr sz="3200" spc="295" dirty="0"/>
              <a:t> </a:t>
            </a:r>
            <a:r>
              <a:rPr sz="3200" dirty="0"/>
              <a:t>to</a:t>
            </a:r>
            <a:r>
              <a:rPr sz="3200" spc="300" dirty="0"/>
              <a:t> </a:t>
            </a:r>
            <a:r>
              <a:rPr sz="3200" dirty="0"/>
              <a:t>Database</a:t>
            </a:r>
            <a:r>
              <a:rPr sz="3200" spc="315" dirty="0"/>
              <a:t> </a:t>
            </a:r>
            <a:r>
              <a:rPr sz="3200" dirty="0"/>
              <a:t>Systems”,</a:t>
            </a:r>
            <a:r>
              <a:rPr sz="3200" spc="305" dirty="0"/>
              <a:t> </a:t>
            </a:r>
            <a:r>
              <a:rPr sz="3200" dirty="0"/>
              <a:t>8th</a:t>
            </a:r>
            <a:r>
              <a:rPr sz="3200" spc="295" dirty="0"/>
              <a:t> </a:t>
            </a:r>
            <a:r>
              <a:rPr sz="3200" spc="-10" dirty="0"/>
              <a:t>Edition, </a:t>
            </a:r>
            <a:r>
              <a:rPr sz="3200" spc="-10" dirty="0"/>
              <a:t>	</a:t>
            </a:r>
            <a:r>
              <a:rPr sz="3200" dirty="0"/>
              <a:t>Addision</a:t>
            </a:r>
            <a:r>
              <a:rPr sz="3200" spc="-80" dirty="0"/>
              <a:t> </a:t>
            </a:r>
            <a:r>
              <a:rPr sz="3200" spc="-10" dirty="0"/>
              <a:t>Wesley.</a:t>
            </a:r>
            <a:endParaRPr sz="3200"/>
          </a:p>
          <a:p>
            <a:pPr marL="260350" marR="5080" indent="-227330">
              <a:lnSpc>
                <a:spcPts val="3460"/>
              </a:lnSpc>
              <a:spcBef>
                <a:spcPts val="1000"/>
              </a:spcBef>
              <a:buFont typeface="Arial MT"/>
              <a:buChar char="•"/>
              <a:tabLst>
                <a:tab pos="262255" algn="l"/>
                <a:tab pos="1000760" algn="l"/>
                <a:tab pos="2307590" algn="l"/>
                <a:tab pos="3702050" algn="l"/>
                <a:tab pos="5126990" algn="l"/>
                <a:tab pos="6960870" algn="l"/>
                <a:tab pos="8404225" algn="l"/>
                <a:tab pos="10483215" algn="l"/>
              </a:tabLst>
            </a:pPr>
            <a:r>
              <a:rPr sz="3200" spc="-25" dirty="0"/>
              <a:t>M.</a:t>
            </a:r>
            <a:r>
              <a:rPr sz="3200" dirty="0"/>
              <a:t>	</a:t>
            </a:r>
            <a:r>
              <a:rPr sz="3200" spc="-20" dirty="0"/>
              <a:t>Tamer</a:t>
            </a:r>
            <a:r>
              <a:rPr sz="3200" dirty="0"/>
              <a:t>	</a:t>
            </a:r>
            <a:r>
              <a:rPr sz="3200" spc="-10" dirty="0"/>
              <a:t>Oezsu,</a:t>
            </a:r>
            <a:r>
              <a:rPr sz="3200" dirty="0"/>
              <a:t>	</a:t>
            </a:r>
            <a:r>
              <a:rPr sz="3200" spc="-10" dirty="0"/>
              <a:t>Patrick</a:t>
            </a:r>
            <a:r>
              <a:rPr sz="3200" dirty="0"/>
              <a:t>	</a:t>
            </a:r>
            <a:r>
              <a:rPr sz="3200" spc="-10" dirty="0"/>
              <a:t>Valduriez</a:t>
            </a:r>
            <a:r>
              <a:rPr sz="3200" dirty="0"/>
              <a:t>	</a:t>
            </a:r>
            <a:r>
              <a:rPr sz="3200" spc="-10" dirty="0"/>
              <a:t>(2011).</a:t>
            </a:r>
            <a:r>
              <a:rPr sz="3200" dirty="0"/>
              <a:t>	</a:t>
            </a:r>
            <a:r>
              <a:rPr sz="3200" spc="-10" dirty="0"/>
              <a:t>“Principles</a:t>
            </a:r>
            <a:r>
              <a:rPr sz="3200" dirty="0"/>
              <a:t>	</a:t>
            </a:r>
            <a:r>
              <a:rPr sz="3200" spc="-25" dirty="0"/>
              <a:t>of </a:t>
            </a:r>
            <a:r>
              <a:rPr sz="3200" spc="-25" dirty="0"/>
              <a:t>	</a:t>
            </a:r>
            <a:r>
              <a:rPr sz="3200" dirty="0"/>
              <a:t>Distributed</a:t>
            </a:r>
            <a:r>
              <a:rPr sz="3200" spc="-45" dirty="0"/>
              <a:t> </a:t>
            </a:r>
            <a:r>
              <a:rPr sz="3200" dirty="0"/>
              <a:t>Database</a:t>
            </a:r>
            <a:r>
              <a:rPr sz="3200" spc="-35" dirty="0"/>
              <a:t> </a:t>
            </a:r>
            <a:r>
              <a:rPr sz="3200" dirty="0"/>
              <a:t>Systems”,</a:t>
            </a:r>
            <a:r>
              <a:rPr sz="3200" spc="-35" dirty="0"/>
              <a:t> </a:t>
            </a:r>
            <a:r>
              <a:rPr sz="3200" dirty="0"/>
              <a:t>2nd</a:t>
            </a:r>
            <a:r>
              <a:rPr sz="3200" spc="-40" dirty="0"/>
              <a:t> </a:t>
            </a:r>
            <a:r>
              <a:rPr sz="3200" dirty="0"/>
              <a:t>Edition,</a:t>
            </a:r>
            <a:r>
              <a:rPr sz="3200" spc="-45" dirty="0"/>
              <a:t> </a:t>
            </a:r>
            <a:r>
              <a:rPr sz="3200" dirty="0"/>
              <a:t>Prentice</a:t>
            </a:r>
            <a:r>
              <a:rPr sz="3200" spc="-35" dirty="0"/>
              <a:t> </a:t>
            </a:r>
            <a:r>
              <a:rPr sz="3200" spc="-10" dirty="0"/>
              <a:t>Hall.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1296" y="3492500"/>
            <a:ext cx="11015345" cy="245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  <a:tabLst>
                <a:tab pos="8045450" algn="l"/>
                <a:tab pos="8829675" algn="l"/>
              </a:tabLst>
            </a:pPr>
            <a:r>
              <a:rPr sz="6000" spc="-20" dirty="0">
                <a:latin typeface="Times New Roman" panose="02020603050405020304"/>
                <a:cs typeface="Times New Roman" panose="02020603050405020304"/>
              </a:rPr>
              <a:t>Topic:</a:t>
            </a:r>
            <a:r>
              <a:rPr sz="6000" spc="-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6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6000" spc="-37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6000" spc="-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Algebra</a:t>
            </a:r>
            <a:r>
              <a:rPr sz="6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6000" spc="-2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60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60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DBMS</a:t>
            </a:r>
            <a:endParaRPr sz="60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4970"/>
              </a:spcBef>
            </a:pPr>
            <a:r>
              <a:rPr sz="2800" b="1" spc="-60" dirty="0">
                <a:latin typeface="Times New Roman" panose="02020603050405020304"/>
                <a:cs typeface="Times New Roman" panose="02020603050405020304"/>
              </a:rPr>
              <a:t>Dr.</a:t>
            </a:r>
            <a:r>
              <a:rPr sz="2800" b="1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dirty="0">
                <a:latin typeface="Times New Roman" panose="02020603050405020304"/>
                <a:cs typeface="Times New Roman" panose="02020603050405020304"/>
              </a:rPr>
              <a:t>Nikhil</a:t>
            </a:r>
            <a:r>
              <a:rPr sz="2800" b="1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spc="-20" dirty="0">
                <a:latin typeface="Times New Roman" panose="02020603050405020304"/>
                <a:cs typeface="Times New Roman" panose="02020603050405020304"/>
              </a:rPr>
              <a:t>Govil</a:t>
            </a: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725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Assistant</a:t>
            </a:r>
            <a:r>
              <a:rPr sz="24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Professor,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Dept.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CEA,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GLA</a:t>
            </a:r>
            <a:r>
              <a:rPr sz="2400" spc="-1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University,</a:t>
            </a:r>
            <a:r>
              <a:rPr sz="24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Mathura.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67501" y="377514"/>
            <a:ext cx="3206354" cy="14427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59153" y="2167508"/>
            <a:ext cx="9442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u="none" dirty="0">
                <a:latin typeface="Times New Roman" panose="02020603050405020304"/>
                <a:cs typeface="Times New Roman" panose="02020603050405020304"/>
              </a:rPr>
              <a:t>Database</a:t>
            </a:r>
            <a:r>
              <a:rPr b="0" u="none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Management</a:t>
            </a:r>
            <a:r>
              <a:rPr b="0" u="none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Systems</a:t>
            </a:r>
            <a:r>
              <a:rPr b="0" u="none" spc="-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b="0" u="none" dirty="0">
                <a:latin typeface="Times New Roman" panose="02020603050405020304"/>
                <a:cs typeface="Times New Roman" panose="02020603050405020304"/>
              </a:rPr>
              <a:t>(BCSC-</a:t>
            </a:r>
            <a:r>
              <a:rPr b="0" u="none" spc="-10" dirty="0">
                <a:latin typeface="Times New Roman" panose="02020603050405020304"/>
                <a:cs typeface="Times New Roman" panose="02020603050405020304"/>
              </a:rPr>
              <a:t>1003)</a:t>
            </a:r>
            <a:endParaRPr b="0" u="none" spc="-1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45134"/>
            <a:ext cx="45154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Relational</a:t>
            </a:r>
            <a:r>
              <a:rPr sz="4400" spc="-275" dirty="0"/>
              <a:t> </a:t>
            </a:r>
            <a:r>
              <a:rPr sz="4400" spc="-10" dirty="0"/>
              <a:t>Algebra</a:t>
            </a:r>
            <a:endParaRPr sz="44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805762"/>
            <a:ext cx="9842500" cy="417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algebra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0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widely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used</a:t>
            </a:r>
            <a:r>
              <a:rPr sz="3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procedural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query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language.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1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299085" indent="-228600">
              <a:lnSpc>
                <a:spcPts val="288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takes</a:t>
            </a:r>
            <a:r>
              <a:rPr sz="30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instances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relations</a:t>
            </a:r>
            <a:r>
              <a:rPr sz="30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input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yields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instances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relations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output.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740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uses</a:t>
            </a:r>
            <a:r>
              <a:rPr sz="30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perform</a:t>
            </a:r>
            <a:r>
              <a:rPr sz="30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this</a:t>
            </a:r>
            <a:r>
              <a:rPr sz="30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10" dirty="0">
                <a:latin typeface="Times New Roman" panose="02020603050405020304"/>
                <a:cs typeface="Times New Roman" panose="02020603050405020304"/>
              </a:rPr>
              <a:t>action.</a:t>
            </a: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95"/>
              </a:spcBef>
              <a:buFont typeface="Arial MT"/>
              <a:buChar char="•"/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241300" marR="247015" indent="-228600">
              <a:lnSpc>
                <a:spcPts val="288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z="30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0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algebra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mainly</a:t>
            </a:r>
            <a:r>
              <a:rPr sz="3000" spc="-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provides</a:t>
            </a:r>
            <a:r>
              <a:rPr sz="3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theoretical</a:t>
            </a:r>
            <a:r>
              <a:rPr sz="30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foundation</a:t>
            </a:r>
            <a:r>
              <a:rPr sz="30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5" dirty="0">
                <a:latin typeface="Times New Roman" panose="02020603050405020304"/>
                <a:cs typeface="Times New Roman" panose="02020603050405020304"/>
              </a:rPr>
              <a:t>for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0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databases</a:t>
            </a:r>
            <a:r>
              <a:rPr sz="300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000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00" spc="-20" dirty="0">
                <a:latin typeface="Times New Roman" panose="02020603050405020304"/>
                <a:cs typeface="Times New Roman" panose="02020603050405020304"/>
              </a:rPr>
              <a:t>SQL.</a:t>
            </a:r>
            <a:endParaRPr sz="3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8668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sz="3400" dirty="0"/>
              <a:t>Basic</a:t>
            </a:r>
            <a:r>
              <a:rPr sz="3400" spc="-30" dirty="0"/>
              <a:t> </a:t>
            </a:r>
            <a:r>
              <a:rPr sz="3400" spc="-20" dirty="0"/>
              <a:t>SQL</a:t>
            </a:r>
            <a:r>
              <a:rPr sz="3400" spc="-190" dirty="0"/>
              <a:t> </a:t>
            </a:r>
            <a:r>
              <a:rPr sz="3400" spc="-20" dirty="0"/>
              <a:t>Relational</a:t>
            </a:r>
            <a:r>
              <a:rPr sz="3400" spc="-195" dirty="0"/>
              <a:t> </a:t>
            </a:r>
            <a:r>
              <a:rPr sz="3400" dirty="0"/>
              <a:t>Algebra</a:t>
            </a:r>
            <a:r>
              <a:rPr sz="3400" spc="-10" dirty="0"/>
              <a:t> Operations</a:t>
            </a:r>
            <a:endParaRPr sz="34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848434"/>
            <a:ext cx="8735695" cy="3343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200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Algebra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may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 divided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 various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groups: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38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419100" indent="-406400">
              <a:lnSpc>
                <a:spcPct val="100000"/>
              </a:lnSpc>
              <a:buAutoNum type="arabicPeriod"/>
              <a:tabLst>
                <a:tab pos="419100" algn="l"/>
              </a:tabLst>
            </a:pP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2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Algebra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Theory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310640" lvl="1" indent="-383540">
              <a:lnSpc>
                <a:spcPct val="100000"/>
              </a:lnSpc>
              <a:spcBef>
                <a:spcPts val="635"/>
              </a:spcBef>
              <a:buAutoNum type="alphaLcPeriod"/>
              <a:tabLst>
                <a:tab pos="131064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UNION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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333500" lvl="1" indent="-406400">
              <a:lnSpc>
                <a:spcPct val="100000"/>
              </a:lnSpc>
              <a:spcBef>
                <a:spcPts val="615"/>
              </a:spcBef>
              <a:buAutoNum type="alphaLcPeriod"/>
              <a:tabLst>
                <a:tab pos="13335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INTERSECTION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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310640" lvl="1" indent="-383540">
              <a:lnSpc>
                <a:spcPct val="100000"/>
              </a:lnSpc>
              <a:spcBef>
                <a:spcPts val="600"/>
              </a:spcBef>
              <a:buAutoNum type="alphaLcPeriod"/>
              <a:tabLst>
                <a:tab pos="131064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DIFFERENCE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(–)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8668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sz="3400" dirty="0"/>
              <a:t>Basic</a:t>
            </a:r>
            <a:r>
              <a:rPr sz="3400" spc="-30" dirty="0"/>
              <a:t> </a:t>
            </a:r>
            <a:r>
              <a:rPr sz="3400" spc="-20" dirty="0"/>
              <a:t>SQL</a:t>
            </a:r>
            <a:r>
              <a:rPr sz="3400" spc="-190" dirty="0"/>
              <a:t> </a:t>
            </a:r>
            <a:r>
              <a:rPr sz="3400" spc="-20" dirty="0"/>
              <a:t>Relational</a:t>
            </a:r>
            <a:r>
              <a:rPr sz="3400" spc="-195" dirty="0"/>
              <a:t> </a:t>
            </a:r>
            <a:r>
              <a:rPr sz="3400" dirty="0"/>
              <a:t>Algebra</a:t>
            </a:r>
            <a:r>
              <a:rPr sz="3400" spc="-10" dirty="0"/>
              <a:t> Operations</a:t>
            </a:r>
            <a:endParaRPr sz="34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769543"/>
            <a:ext cx="5110480" cy="229298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419735" indent="-407035">
              <a:lnSpc>
                <a:spcPct val="100000"/>
              </a:lnSpc>
              <a:spcBef>
                <a:spcPts val="725"/>
              </a:spcBef>
              <a:buAutoNum type="arabicPeriod" startAt="2"/>
              <a:tabLst>
                <a:tab pos="4191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Unary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Operations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310640" lvl="1" indent="-383540">
              <a:lnSpc>
                <a:spcPct val="100000"/>
              </a:lnSpc>
              <a:spcBef>
                <a:spcPts val="625"/>
              </a:spcBef>
              <a:buAutoNum type="alphaLcPeriod"/>
              <a:tabLst>
                <a:tab pos="131064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SELECT</a:t>
            </a:r>
            <a:r>
              <a:rPr sz="3200" spc="-1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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333500" lvl="1" indent="-406400">
              <a:lnSpc>
                <a:spcPct val="100000"/>
              </a:lnSpc>
              <a:spcBef>
                <a:spcPts val="615"/>
              </a:spcBef>
              <a:buAutoNum type="alphaLcPeriod"/>
              <a:tabLst>
                <a:tab pos="133350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PROJECT</a:t>
            </a:r>
            <a:r>
              <a:rPr sz="32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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310640" lvl="1" indent="-383540">
              <a:lnSpc>
                <a:spcPct val="100000"/>
              </a:lnSpc>
              <a:spcBef>
                <a:spcPts val="625"/>
              </a:spcBef>
              <a:buAutoNum type="alphaLcPeriod"/>
              <a:tabLst>
                <a:tab pos="1310640" algn="l"/>
              </a:tabLst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RENAME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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8668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5"/>
              </a:spcBef>
            </a:pPr>
            <a:r>
              <a:rPr sz="3400" dirty="0"/>
              <a:t>Basic</a:t>
            </a:r>
            <a:r>
              <a:rPr sz="3400" spc="-30" dirty="0"/>
              <a:t> </a:t>
            </a:r>
            <a:r>
              <a:rPr sz="3400" spc="-20" dirty="0"/>
              <a:t>SQL</a:t>
            </a:r>
            <a:r>
              <a:rPr sz="3400" spc="-190" dirty="0"/>
              <a:t> </a:t>
            </a:r>
            <a:r>
              <a:rPr sz="3400" spc="-20" dirty="0"/>
              <a:t>Relational</a:t>
            </a:r>
            <a:r>
              <a:rPr sz="3400" spc="-195" dirty="0"/>
              <a:t> </a:t>
            </a:r>
            <a:r>
              <a:rPr sz="3400" dirty="0"/>
              <a:t>Algebra</a:t>
            </a:r>
            <a:r>
              <a:rPr sz="3400" spc="-10" dirty="0"/>
              <a:t> Operations</a:t>
            </a:r>
            <a:endParaRPr sz="34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360938"/>
            <a:ext cx="3576954" cy="7493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290830" indent="-278130">
              <a:lnSpc>
                <a:spcPct val="100000"/>
              </a:lnSpc>
              <a:spcBef>
                <a:spcPts val="310"/>
              </a:spcBef>
              <a:buAutoNum type="arabicPeriod" startAt="3"/>
              <a:tabLst>
                <a:tab pos="290830" algn="l"/>
              </a:tabLst>
            </a:pPr>
            <a:r>
              <a:rPr sz="2200" dirty="0">
                <a:latin typeface="Times New Roman" panose="02020603050405020304"/>
                <a:cs typeface="Times New Roman" panose="02020603050405020304"/>
              </a:rPr>
              <a:t>Binary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Relational</a:t>
            </a:r>
            <a:r>
              <a:rPr sz="2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latin typeface="Times New Roman" panose="02020603050405020304"/>
                <a:cs typeface="Times New Roman" panose="02020603050405020304"/>
              </a:rPr>
              <a:t>Operations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160145" lvl="1" indent="-233045">
              <a:lnSpc>
                <a:spcPct val="100000"/>
              </a:lnSpc>
              <a:spcBef>
                <a:spcPts val="205"/>
              </a:spcBef>
              <a:buAutoNum type="romanUcPeriod"/>
              <a:tabLst>
                <a:tab pos="1160145" algn="l"/>
              </a:tabLst>
            </a:pPr>
            <a:r>
              <a:rPr sz="2200" dirty="0"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2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00" spc="-25" dirty="0">
                <a:latin typeface="Cambria Math" panose="02040503050406030204"/>
                <a:cs typeface="Cambria Math" panose="02040503050406030204"/>
              </a:rPr>
              <a:t>⋈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1524" y="2383386"/>
            <a:ext cx="6252845" cy="183324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Types</a:t>
            </a:r>
            <a:r>
              <a:rPr sz="2200" spc="-7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JOIN: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22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forms</a:t>
            </a:r>
            <a:r>
              <a:rPr sz="22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2200" spc="-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operation</a:t>
            </a:r>
            <a:r>
              <a:rPr sz="2200" spc="-6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are: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66825" indent="-339725">
              <a:lnSpc>
                <a:spcPct val="100000"/>
              </a:lnSpc>
              <a:spcBef>
                <a:spcPts val="205"/>
              </a:spcBef>
              <a:buAutoNum type="alphaUcPeriod"/>
              <a:tabLst>
                <a:tab pos="1266825" algn="l"/>
              </a:tabLst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Cross</a:t>
            </a:r>
            <a:r>
              <a:rPr sz="2200" spc="-6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22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2200" spc="-5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Cartesian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Product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51585" indent="-324485">
              <a:lnSpc>
                <a:spcPct val="100000"/>
              </a:lnSpc>
              <a:spcBef>
                <a:spcPts val="215"/>
              </a:spcBef>
              <a:buAutoNum type="alphaUcPeriod"/>
              <a:tabLst>
                <a:tab pos="1251585" algn="l"/>
              </a:tabLst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Inner</a:t>
            </a:r>
            <a:r>
              <a:rPr sz="22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1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Joins: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841500">
              <a:lnSpc>
                <a:spcPct val="100000"/>
              </a:lnSpc>
              <a:spcBef>
                <a:spcPts val="205"/>
              </a:spcBef>
              <a:tabLst>
                <a:tab pos="4584700" algn="l"/>
              </a:tabLst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(i).</a:t>
            </a:r>
            <a:r>
              <a:rPr sz="2200" spc="-6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Theta</a:t>
            </a:r>
            <a:r>
              <a:rPr sz="22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	(ii).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EQUI</a:t>
            </a:r>
            <a:r>
              <a:rPr sz="22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87690" y="3856101"/>
            <a:ext cx="192976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(iii).</a:t>
            </a:r>
            <a:r>
              <a:rPr sz="22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Natural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86254" y="4488821"/>
            <a:ext cx="2278380" cy="111061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C.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join: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(i).</a:t>
            </a:r>
            <a:r>
              <a:rPr sz="22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Left</a:t>
            </a:r>
            <a:r>
              <a:rPr sz="22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(iii).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Full</a:t>
            </a:r>
            <a:r>
              <a:rPr sz="2200" spc="-3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2200" spc="-2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4109" y="4877561"/>
            <a:ext cx="23698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(ii).</a:t>
            </a:r>
            <a:r>
              <a:rPr sz="2200" spc="-3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Right</a:t>
            </a:r>
            <a:r>
              <a:rPr sz="22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Outer</a:t>
            </a:r>
            <a:r>
              <a:rPr sz="2200" spc="-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Join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6254" y="5962294"/>
            <a:ext cx="20040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Times New Roman" panose="02020603050405020304"/>
                <a:cs typeface="Times New Roman" panose="02020603050405020304"/>
              </a:rPr>
              <a:t>II.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dirty="0">
                <a:latin typeface="Times New Roman" panose="02020603050405020304"/>
                <a:cs typeface="Times New Roman" panose="02020603050405020304"/>
              </a:rPr>
              <a:t>DIVISION</a:t>
            </a:r>
            <a:r>
              <a:rPr sz="2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200" spc="-25" dirty="0">
                <a:latin typeface="Symbol" panose="05050102010706020507"/>
                <a:cs typeface="Symbol" panose="05050102010706020507"/>
              </a:rPr>
              <a:t></a:t>
            </a:r>
            <a:r>
              <a:rPr sz="2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9875"/>
            <a:ext cx="792035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0" dirty="0"/>
              <a:t>Relational</a:t>
            </a:r>
            <a:r>
              <a:rPr sz="3600" spc="-204" dirty="0"/>
              <a:t> </a:t>
            </a:r>
            <a:r>
              <a:rPr sz="3600" dirty="0"/>
              <a:t>Algebra</a:t>
            </a:r>
            <a:r>
              <a:rPr sz="3600" spc="-75" dirty="0"/>
              <a:t> </a:t>
            </a:r>
            <a:r>
              <a:rPr sz="3600" dirty="0"/>
              <a:t>Operations</a:t>
            </a:r>
            <a:r>
              <a:rPr sz="3600" spc="-35" dirty="0"/>
              <a:t> </a:t>
            </a:r>
            <a:r>
              <a:rPr sz="3600" dirty="0"/>
              <a:t>From</a:t>
            </a:r>
            <a:r>
              <a:rPr sz="3600" spc="-50" dirty="0"/>
              <a:t> </a:t>
            </a:r>
            <a:r>
              <a:rPr sz="3600" spc="-25" dirty="0"/>
              <a:t>Set</a:t>
            </a:r>
            <a:r>
              <a:rPr sz="3600" u="none" spc="-25" dirty="0"/>
              <a:t> </a:t>
            </a:r>
            <a:r>
              <a:rPr sz="3600" spc="-10" dirty="0"/>
              <a:t>Theory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849958"/>
            <a:ext cx="10106025" cy="3655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UNION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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9000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UNION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symbolized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Symbol" panose="05050102010706020507"/>
                <a:cs typeface="Symbol" panose="05050102010706020507"/>
              </a:rPr>
              <a:t>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symbol.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includes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tuples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that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 in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tables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7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or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B. It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also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eliminates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duplicate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tuples.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So, 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UNION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would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expressed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as: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 =</a:t>
            </a:r>
            <a:r>
              <a:rPr sz="32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Symbol" panose="05050102010706020507"/>
                <a:cs typeface="Symbol" panose="05050102010706020507"/>
              </a:rPr>
              <a:t>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9875"/>
            <a:ext cx="792035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0" dirty="0"/>
              <a:t>Relational</a:t>
            </a:r>
            <a:r>
              <a:rPr sz="3600" spc="-204" dirty="0"/>
              <a:t> </a:t>
            </a:r>
            <a:r>
              <a:rPr sz="3600" dirty="0"/>
              <a:t>Algebra</a:t>
            </a:r>
            <a:r>
              <a:rPr sz="3600" spc="-75" dirty="0"/>
              <a:t> </a:t>
            </a:r>
            <a:r>
              <a:rPr sz="3600" dirty="0"/>
              <a:t>Operations</a:t>
            </a:r>
            <a:r>
              <a:rPr sz="3600" spc="-35" dirty="0"/>
              <a:t> </a:t>
            </a:r>
            <a:r>
              <a:rPr sz="3600" dirty="0"/>
              <a:t>From</a:t>
            </a:r>
            <a:r>
              <a:rPr sz="3600" spc="-50" dirty="0"/>
              <a:t> </a:t>
            </a:r>
            <a:r>
              <a:rPr sz="3600" spc="-25" dirty="0"/>
              <a:t>Set</a:t>
            </a:r>
            <a:r>
              <a:rPr sz="3600" u="none" spc="-25" dirty="0"/>
              <a:t> </a:t>
            </a:r>
            <a:r>
              <a:rPr sz="3600" spc="-10" dirty="0"/>
              <a:t>Theory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6939" y="1589741"/>
            <a:ext cx="8119109" cy="182372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UNION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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Exp.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2025015">
              <a:lnSpc>
                <a:spcPct val="100000"/>
              </a:lnSpc>
              <a:spcBef>
                <a:spcPts val="1920"/>
              </a:spcBef>
              <a:tabLst>
                <a:tab pos="6578600" algn="l"/>
              </a:tabLst>
            </a:pPr>
            <a:r>
              <a:rPr sz="2800" spc="-1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28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50581" y="3481959"/>
          <a:ext cx="4677410" cy="1136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4255"/>
                <a:gridCol w="2294255"/>
              </a:tblGrid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CSTATUS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RAJAT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GOOD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RAHUL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EXCELLENT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215888" y="3481959"/>
          <a:ext cx="4677410" cy="11061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4255"/>
                <a:gridCol w="2294255"/>
              </a:tblGrid>
              <a:tr h="36512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CSTATUS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KARAN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POOR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RAJAT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GOOD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795395" y="4796535"/>
          <a:ext cx="4677410" cy="1506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4255"/>
                <a:gridCol w="2294255"/>
              </a:tblGrid>
              <a:tr h="3949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CNAME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CSTATUS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RAJAT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GOOD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RAHUL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EXCELLENT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latin typeface="Calibri" panose="020F0502020204030204"/>
                          <a:cs typeface="Calibri" panose="020F0502020204030204"/>
                        </a:rPr>
                        <a:t>KARAN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20" dirty="0">
                          <a:latin typeface="Calibri" panose="020F0502020204030204"/>
                          <a:cs typeface="Calibri" panose="020F0502020204030204"/>
                        </a:rPr>
                        <a:t>POOR</a:t>
                      </a:r>
                      <a:endParaRPr sz="1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460372" y="5111622"/>
            <a:ext cx="15455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800" spc="-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3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spc="-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Symbol" panose="05050102010706020507"/>
                <a:cs typeface="Symbol" panose="05050102010706020507"/>
              </a:rPr>
              <a:t>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9875"/>
            <a:ext cx="792035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-20" dirty="0"/>
              <a:t>Relational</a:t>
            </a:r>
            <a:r>
              <a:rPr sz="3600" spc="-204" dirty="0"/>
              <a:t> </a:t>
            </a:r>
            <a:r>
              <a:rPr sz="3600" dirty="0"/>
              <a:t>Algebra</a:t>
            </a:r>
            <a:r>
              <a:rPr sz="3600" spc="-75" dirty="0"/>
              <a:t> </a:t>
            </a:r>
            <a:r>
              <a:rPr sz="3600" dirty="0"/>
              <a:t>Operations</a:t>
            </a:r>
            <a:r>
              <a:rPr sz="3600" spc="-35" dirty="0"/>
              <a:t> </a:t>
            </a:r>
            <a:r>
              <a:rPr sz="3600" dirty="0"/>
              <a:t>From</a:t>
            </a:r>
            <a:r>
              <a:rPr sz="3600" spc="-50" dirty="0"/>
              <a:t> </a:t>
            </a:r>
            <a:r>
              <a:rPr sz="3600" spc="-25" dirty="0"/>
              <a:t>Set</a:t>
            </a:r>
            <a:r>
              <a:rPr sz="3600" u="none" spc="-25" dirty="0"/>
              <a:t> </a:t>
            </a:r>
            <a:r>
              <a:rPr sz="3600" spc="-10" dirty="0"/>
              <a:t>Theory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80904" y="234450"/>
            <a:ext cx="2362702" cy="10634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71524" y="1849958"/>
            <a:ext cx="10220960" cy="36556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INTERSECTION</a:t>
            </a:r>
            <a:r>
              <a:rPr sz="3200" spc="-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3200" spc="-25" dirty="0">
                <a:latin typeface="Symbol" panose="05050102010706020507"/>
                <a:cs typeface="Symbol" panose="05050102010706020507"/>
              </a:rPr>
              <a:t>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)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77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9000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INTERSECTION</a:t>
            </a:r>
            <a:r>
              <a:rPr sz="3200" spc="-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symbolized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32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Symbol" panose="05050102010706020507"/>
                <a:cs typeface="Symbol" panose="05050102010706020507"/>
              </a:rPr>
              <a:t>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symbol.</a:t>
            </a:r>
            <a:r>
              <a:rPr sz="32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Defines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relation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consisting</a:t>
            </a:r>
            <a:r>
              <a:rPr sz="32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set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all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tuple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are</a:t>
            </a:r>
            <a:r>
              <a:rPr sz="32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in both</a:t>
            </a:r>
            <a:r>
              <a:rPr sz="32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25" dirty="0">
                <a:latin typeface="Times New Roman" panose="02020603050405020304"/>
                <a:cs typeface="Times New Roman" panose="02020603050405020304"/>
              </a:rPr>
              <a:t>B. However,</a:t>
            </a:r>
            <a:r>
              <a:rPr sz="3200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32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 must</a:t>
            </a:r>
            <a:r>
              <a:rPr sz="32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be</a:t>
            </a:r>
            <a:r>
              <a:rPr sz="32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union-</a:t>
            </a:r>
            <a:r>
              <a:rPr sz="3200" spc="-10" dirty="0">
                <a:latin typeface="Times New Roman" panose="02020603050405020304"/>
                <a:cs typeface="Times New Roman" panose="02020603050405020304"/>
              </a:rPr>
              <a:t>compatible.</a:t>
            </a: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latin typeface="Times New Roman" panose="02020603050405020304"/>
                <a:cs typeface="Times New Roman" panose="02020603050405020304"/>
              </a:rPr>
              <a:t>R =</a:t>
            </a:r>
            <a:r>
              <a:rPr sz="3200" spc="-1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200" spc="-1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dirty="0">
                <a:latin typeface="Symbol" panose="05050102010706020507"/>
                <a:cs typeface="Symbol" panose="05050102010706020507"/>
              </a:rPr>
              <a:t></a:t>
            </a:r>
            <a:r>
              <a:rPr sz="3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200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32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85223</Words>
  <Application>WPS Presentation</Application>
  <PresentationFormat>On-screen Show (4:3)</PresentationFormat>
  <Paragraphs>3770</Paragraphs>
  <Slides>295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295</vt:i4>
      </vt:variant>
    </vt:vector>
  </HeadingPairs>
  <TitlesOfParts>
    <vt:vector size="311" baseType="lpstr">
      <vt:lpstr>Arial</vt:lpstr>
      <vt:lpstr>SimSun</vt:lpstr>
      <vt:lpstr>Wingdings</vt:lpstr>
      <vt:lpstr>Times New Roman</vt:lpstr>
      <vt:lpstr>Microsoft Sans Serif</vt:lpstr>
      <vt:lpstr>Arial</vt:lpstr>
      <vt:lpstr>Arial MT</vt:lpstr>
      <vt:lpstr>Microsoft YaHei</vt:lpstr>
      <vt:lpstr>Arial Unicode MS</vt:lpstr>
      <vt:lpstr>Calibri</vt:lpstr>
      <vt:lpstr>Wingdings</vt:lpstr>
      <vt:lpstr>Symbol</vt:lpstr>
      <vt:lpstr>Cambria Math</vt:lpstr>
      <vt:lpstr>Calibri</vt:lpstr>
      <vt:lpstr>Calibri Light</vt:lpstr>
      <vt:lpstr>Office Theme</vt:lpstr>
      <vt:lpstr>PowerPoint 演示文稿</vt:lpstr>
      <vt:lpstr>Topic: Introduction	to	DBMS</vt:lpstr>
      <vt:lpstr>Syllabus</vt:lpstr>
      <vt:lpstr>Syllabus</vt:lpstr>
      <vt:lpstr>Suggested Books</vt:lpstr>
      <vt:lpstr>Database Management System (DBMS)</vt:lpstr>
      <vt:lpstr>Difference Between Data &amp; Information in DBMS</vt:lpstr>
      <vt:lpstr>File System Vs DBMS</vt:lpstr>
      <vt:lpstr>File System Vs DBMS</vt:lpstr>
      <vt:lpstr>Introduction of 3-Tier Architecture in DBMS</vt:lpstr>
      <vt:lpstr>Introduction of 3-Tier Architecture in DBMS</vt:lpstr>
      <vt:lpstr>Introduction of 3-Tier Architecture in DBMS</vt:lpstr>
      <vt:lpstr>Introduction of 3-Tier Architecture in DBMS</vt:lpstr>
      <vt:lpstr>References</vt:lpstr>
      <vt:lpstr>PowerPoint 演示文稿</vt:lpstr>
      <vt:lpstr>Topic: Introduction	to	DBMS</vt:lpstr>
      <vt:lpstr>Content</vt:lpstr>
      <vt:lpstr>Difference between Schema and Instance in DBMS</vt:lpstr>
      <vt:lpstr>Difference between Schema and Instance in DBMS</vt:lpstr>
      <vt:lpstr>Difference between Schema and Instance in DBMS</vt:lpstr>
      <vt:lpstr>Data Independence</vt:lpstr>
      <vt:lpstr>Data Independence</vt:lpstr>
      <vt:lpstr>Data Independence</vt:lpstr>
      <vt:lpstr>Data Independence</vt:lpstr>
      <vt:lpstr>Database Models</vt:lpstr>
      <vt:lpstr>Database Models</vt:lpstr>
      <vt:lpstr>Database Models</vt:lpstr>
      <vt:lpstr>Database Models</vt:lpstr>
      <vt:lpstr>Database Models</vt:lpstr>
      <vt:lpstr>Database Models</vt:lpstr>
      <vt:lpstr>Database Models</vt:lpstr>
      <vt:lpstr>Database Models</vt:lpstr>
      <vt:lpstr>Database Models</vt:lpstr>
      <vt:lpstr>Database Models</vt:lpstr>
      <vt:lpstr>DBMS Vs RDBMS</vt:lpstr>
      <vt:lpstr>DBMS Vs RDBMS</vt:lpstr>
      <vt:lpstr>References</vt:lpstr>
      <vt:lpstr>PowerPoint 演示文稿</vt:lpstr>
      <vt:lpstr>Topic: E–R	Diagrams</vt:lpstr>
      <vt:lpstr>E–R Diagram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Introduction of E–R Model</vt:lpstr>
      <vt:lpstr>E–R Diagram for Online Shopping System</vt:lpstr>
      <vt:lpstr>E–R Diagram for Online Shopping System</vt:lpstr>
      <vt:lpstr>E–R Diagram for Online Shopping System</vt:lpstr>
      <vt:lpstr>E–R Diagram for Online Shopping System</vt:lpstr>
      <vt:lpstr>E–R Diagram for Online Shopping System</vt:lpstr>
      <vt:lpstr>References</vt:lpstr>
      <vt:lpstr>PowerPoint 演示文稿</vt:lpstr>
      <vt:lpstr>PowerPoint 演示文稿</vt:lpstr>
      <vt:lpstr>EER Diagram</vt:lpstr>
      <vt:lpstr>Generalization &amp; Specialization</vt:lpstr>
      <vt:lpstr>Generalization &amp; Specialization</vt:lpstr>
      <vt:lpstr>Generalization &amp; Specialization</vt:lpstr>
      <vt:lpstr>Aggregation</vt:lpstr>
      <vt:lpstr>Converting E-R Diagrams into Table</vt:lpstr>
      <vt:lpstr>Converting E-R Diagrams into Table</vt:lpstr>
      <vt:lpstr>Converting EER Diagrams into Table</vt:lpstr>
      <vt:lpstr>Converting EER Diagrams into Table</vt:lpstr>
      <vt:lpstr>References</vt:lpstr>
      <vt:lpstr>PowerPoint 演示文稿</vt:lpstr>
      <vt:lpstr>Topic: DBMS	Keys</vt:lpstr>
      <vt:lpstr>What are the Keys in DBMS?</vt:lpstr>
      <vt:lpstr>Why are the Keys Required?</vt:lpstr>
      <vt:lpstr>Types of Keys in DBMS</vt:lpstr>
      <vt:lpstr>1. Primary Key (PK)</vt:lpstr>
      <vt:lpstr>2. Candidate Key (CK) or Secondary Key</vt:lpstr>
      <vt:lpstr>3. Alternate Key</vt:lpstr>
      <vt:lpstr>4. Super Key (SK)</vt:lpstr>
      <vt:lpstr>5. Composite Key</vt:lpstr>
      <vt:lpstr>6. Unique Key</vt:lpstr>
      <vt:lpstr>7. Surrogate Key or Artificial Key</vt:lpstr>
      <vt:lpstr>8. Foreign Key (FK)</vt:lpstr>
      <vt:lpstr>9. Partial Key</vt:lpstr>
      <vt:lpstr>9. Partial Key (Contd …)</vt:lpstr>
      <vt:lpstr>References</vt:lpstr>
      <vt:lpstr>PowerPoint 演示文稿</vt:lpstr>
      <vt:lpstr>Database Management Systems (BCSC-1003)</vt:lpstr>
      <vt:lpstr>Relational Algebra</vt:lpstr>
      <vt:lpstr>Basic SQL Relational Algebra Operations</vt:lpstr>
      <vt:lpstr>Basic SQL Relational Algebra Operations</vt:lpstr>
      <vt:lpstr>Basic SQL Relational Algebra Operations</vt:lpstr>
      <vt:lpstr>Relational Algebra Operations From Set Theory</vt:lpstr>
      <vt:lpstr>Relational Algebra Operations From Set Theory</vt:lpstr>
      <vt:lpstr>Relational Algebra Operations From Set Theory</vt:lpstr>
      <vt:lpstr>Relational Algebra Operations From Set Theory</vt:lpstr>
      <vt:lpstr>Relational Algebra Operations From Set Theory</vt:lpstr>
      <vt:lpstr>Relational Algebra Operations From Set Theory</vt:lpstr>
      <vt:lpstr>Unary Relational Operations</vt:lpstr>
      <vt:lpstr>SELECT Operator ()</vt:lpstr>
      <vt:lpstr>SELECT Operator ()</vt:lpstr>
      <vt:lpstr>SELECT Operator ()</vt:lpstr>
      <vt:lpstr>PROJECT or PROJECTION Operator ()</vt:lpstr>
      <vt:lpstr>PROJECT Operator ()</vt:lpstr>
      <vt:lpstr>PROJECT Operator ()</vt:lpstr>
      <vt:lpstr>RENAME Operator ()</vt:lpstr>
      <vt:lpstr>RENAME Operator ()</vt:lpstr>
      <vt:lpstr>Binary Relational Algebra Operations</vt:lpstr>
      <vt:lpstr>Join (⋈)</vt:lpstr>
      <vt:lpstr>Cross Join or Cartesian Product ()</vt:lpstr>
      <vt:lpstr>Cross Join or Cartesian Product ()</vt:lpstr>
      <vt:lpstr>Inner Join</vt:lpstr>
      <vt:lpstr>Inner Join: Theta Join</vt:lpstr>
      <vt:lpstr>Inner Join: Theta Join</vt:lpstr>
      <vt:lpstr>Inner Join: Equi Join</vt:lpstr>
      <vt:lpstr>Inner Join: Natural Join</vt:lpstr>
      <vt:lpstr>Inner Join: Natural Join</vt:lpstr>
      <vt:lpstr>Outer Join</vt:lpstr>
      <vt:lpstr>Outer Join: Left Outer Join (𝔴)</vt:lpstr>
      <vt:lpstr>Outer Join: Left Outer Join (𝔴)</vt:lpstr>
      <vt:lpstr>Outer Join: Right Outer Join (⟖)</vt:lpstr>
      <vt:lpstr>Outer Join: Right Outer Join (⟖)</vt:lpstr>
      <vt:lpstr>Outer Join: Full Outer Join (𝔴)</vt:lpstr>
      <vt:lpstr>Outer Join: Full Outer Join (𝔴)</vt:lpstr>
      <vt:lpstr>DIVISION ()</vt:lpstr>
      <vt:lpstr>DIVISION ()</vt:lpstr>
      <vt:lpstr>Exercise</vt:lpstr>
      <vt:lpstr>Exercise</vt:lpstr>
      <vt:lpstr>Exercise</vt:lpstr>
      <vt:lpstr>Exercise</vt:lpstr>
      <vt:lpstr>Reference Books</vt:lpstr>
      <vt:lpstr>Thank You !!!</vt:lpstr>
      <vt:lpstr>Topic: Functional	Dependency</vt:lpstr>
      <vt:lpstr>Functional Dependency</vt:lpstr>
      <vt:lpstr>Functional Dependency</vt:lpstr>
      <vt:lpstr>Functional Dependency</vt:lpstr>
      <vt:lpstr>Functional Dependency</vt:lpstr>
      <vt:lpstr>Functional Dependency</vt:lpstr>
      <vt:lpstr>Functional Dependency</vt:lpstr>
      <vt:lpstr>Functional Dependency</vt:lpstr>
      <vt:lpstr>Functional Dependency</vt:lpstr>
      <vt:lpstr>References</vt:lpstr>
      <vt:lpstr>PowerPoint 演示文稿</vt:lpstr>
      <vt:lpstr>Topic: Armstrong Axioms	(Inference Rules)</vt:lpstr>
      <vt:lpstr>Armstrong Axioms (Inference Rule) in Functional Dependecy in DBMS</vt:lpstr>
      <vt:lpstr>Armstrong Axioms (Inference Rule)</vt:lpstr>
      <vt:lpstr>Armstrong Axioms (Inference Rule)</vt:lpstr>
      <vt:lpstr>Primary Rules</vt:lpstr>
      <vt:lpstr>Primary Rules</vt:lpstr>
      <vt:lpstr>Primary Rules</vt:lpstr>
      <vt:lpstr>Secondary Rules</vt:lpstr>
      <vt:lpstr>Secondary Rules</vt:lpstr>
      <vt:lpstr>Secondary Rules</vt:lpstr>
      <vt:lpstr>Secondary Rules</vt:lpstr>
      <vt:lpstr>Example</vt:lpstr>
      <vt:lpstr>Example</vt:lpstr>
      <vt:lpstr>Example</vt:lpstr>
      <vt:lpstr>Example</vt:lpstr>
      <vt:lpstr>Example</vt:lpstr>
      <vt:lpstr>References</vt:lpstr>
      <vt:lpstr>PowerPoint 演示文稿</vt:lpstr>
      <vt:lpstr>PowerPoint 演示文稿</vt:lpstr>
      <vt:lpstr>Normalization</vt:lpstr>
      <vt:lpstr>Anomalies</vt:lpstr>
      <vt:lpstr>Anomalies</vt:lpstr>
      <vt:lpstr>Anomalies</vt:lpstr>
      <vt:lpstr>Insert Anomalies</vt:lpstr>
      <vt:lpstr>Update Anomalies</vt:lpstr>
      <vt:lpstr>Delete Anomalies</vt:lpstr>
      <vt:lpstr>Solution</vt:lpstr>
      <vt:lpstr>Advantages of Normalization</vt:lpstr>
      <vt:lpstr>References</vt:lpstr>
      <vt:lpstr>PowerPoint 演示文稿</vt:lpstr>
      <vt:lpstr>PowerPoint 演示文稿</vt:lpstr>
      <vt:lpstr>Normalization</vt:lpstr>
      <vt:lpstr>Types of Normal Form</vt:lpstr>
      <vt:lpstr>First Normal Form (1NF)</vt:lpstr>
      <vt:lpstr>First Normal Form (1NF)</vt:lpstr>
      <vt:lpstr>First Normal Form (1NF)</vt:lpstr>
      <vt:lpstr>Second Normal Form (2NF)</vt:lpstr>
      <vt:lpstr>Second Normal Form (2NF)</vt:lpstr>
      <vt:lpstr>Third Normal Form (3NF)</vt:lpstr>
      <vt:lpstr>Third Normal Form (3NF)</vt:lpstr>
      <vt:lpstr>Third Normal Form (3NF)</vt:lpstr>
      <vt:lpstr>Boyce-Codd Normal Form (BCNF)</vt:lpstr>
      <vt:lpstr>Boyce-Codd Normal Form (BCNF)</vt:lpstr>
      <vt:lpstr>References</vt:lpstr>
      <vt:lpstr>PowerPoint 演示文稿</vt:lpstr>
      <vt:lpstr>Topic: Normal	Forms:	4NF	&amp;	5NF</vt:lpstr>
      <vt:lpstr>Fourth Normal Form (4NF)</vt:lpstr>
      <vt:lpstr>Fourth Normal Form (4NF)</vt:lpstr>
      <vt:lpstr>Fourth Normal Form (4NF)</vt:lpstr>
      <vt:lpstr>Fifth Normal Form (5NF)</vt:lpstr>
      <vt:lpstr>Fifth Normal Form (5NF)</vt:lpstr>
      <vt:lpstr>Fifth Normal Form (5NF)</vt:lpstr>
      <vt:lpstr>Fifth Normal Form (5NF)</vt:lpstr>
      <vt:lpstr>References</vt:lpstr>
      <vt:lpstr>PowerPoint 演示文稿</vt:lpstr>
      <vt:lpstr>PowerPoint 演示文稿</vt:lpstr>
      <vt:lpstr>Topics to be covered</vt:lpstr>
      <vt:lpstr>Transaction</vt:lpstr>
      <vt:lpstr>Operations of Transaction</vt:lpstr>
      <vt:lpstr>Transaction Property</vt:lpstr>
      <vt:lpstr>Atomicity</vt:lpstr>
      <vt:lpstr>Consistency</vt:lpstr>
      <vt:lpstr>Isolation</vt:lpstr>
      <vt:lpstr>Durability</vt:lpstr>
      <vt:lpstr>State of Transaction</vt:lpstr>
      <vt:lpstr>State of Transaction</vt:lpstr>
      <vt:lpstr>State of Transaction</vt:lpstr>
      <vt:lpstr>State of Transaction</vt:lpstr>
      <vt:lpstr>References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Topics to be covered</vt:lpstr>
      <vt:lpstr>Concurrent Execution in DBMS</vt:lpstr>
      <vt:lpstr>Problems with Concurrent Execution</vt:lpstr>
      <vt:lpstr>Concurrency Control Protocols</vt:lpstr>
      <vt:lpstr>Lock-Based Protocol</vt:lpstr>
      <vt:lpstr>Two – Phase Locking (2PL)</vt:lpstr>
      <vt:lpstr>Two – Phase Locking (2PL)</vt:lpstr>
      <vt:lpstr>Timestamp Ordering Protocol</vt:lpstr>
      <vt:lpstr>Validation Based Protocol</vt:lpstr>
      <vt:lpstr>References</vt:lpstr>
      <vt:lpstr>PowerPoint 演示文稿</vt:lpstr>
      <vt:lpstr>Topic: Log	Based Recovery</vt:lpstr>
      <vt:lpstr>Topics to be covered</vt:lpstr>
      <vt:lpstr>Log Based Recovery</vt:lpstr>
      <vt:lpstr>Log Record Representation</vt:lpstr>
      <vt:lpstr>Types of Log Records</vt:lpstr>
      <vt:lpstr>Approaches to Modify Database</vt:lpstr>
      <vt:lpstr>References</vt:lpstr>
      <vt:lpstr>PowerPoint 演示文稿</vt:lpstr>
      <vt:lpstr>Topic: Deadlock in	DBMS</vt:lpstr>
      <vt:lpstr>Topics to be covered</vt:lpstr>
      <vt:lpstr>Deadlock in DBMS</vt:lpstr>
      <vt:lpstr>Deadlock in DBMS</vt:lpstr>
      <vt:lpstr>Deadlock in DBMS</vt:lpstr>
      <vt:lpstr>Deadlock Avoidance</vt:lpstr>
      <vt:lpstr>Deadlock Detection</vt:lpstr>
      <vt:lpstr>Deadlock Prevention</vt:lpstr>
      <vt:lpstr>References</vt:lpstr>
      <vt:lpstr>PowerPoint 演示文稿</vt:lpstr>
      <vt:lpstr>Topic: DBMS	Serializability</vt:lpstr>
      <vt:lpstr>Topics to be covered</vt:lpstr>
      <vt:lpstr>Serializability</vt:lpstr>
      <vt:lpstr>Serializable Schedule</vt:lpstr>
      <vt:lpstr>Types of Serializability</vt:lpstr>
      <vt:lpstr>Conflict Serializability</vt:lpstr>
      <vt:lpstr>Conflict Serializability</vt:lpstr>
      <vt:lpstr>View Serializability</vt:lpstr>
      <vt:lpstr>View Serializability</vt:lpstr>
      <vt:lpstr>View Serializability</vt:lpstr>
      <vt:lpstr>Recoverability of Schedule</vt:lpstr>
      <vt:lpstr>References</vt:lpstr>
      <vt:lpstr>PowerPoint 演示文稿</vt:lpstr>
      <vt:lpstr>Topic: Distributed	Database</vt:lpstr>
      <vt:lpstr>Topics to be covered</vt:lpstr>
      <vt:lpstr>Distributed DBMS</vt:lpstr>
      <vt:lpstr>Distributed DBMS</vt:lpstr>
      <vt:lpstr>Types of Distributed Database</vt:lpstr>
      <vt:lpstr>Types of Distributed Database</vt:lpstr>
      <vt:lpstr>Types of Distributed Database</vt:lpstr>
      <vt:lpstr>Data Replication &amp; Fragmentation</vt:lpstr>
      <vt:lpstr>References</vt:lpstr>
      <vt:lpstr>PowerPoint 演示文稿</vt:lpstr>
      <vt:lpstr>PowerPoint 演示文稿</vt:lpstr>
      <vt:lpstr>Topics to be covered</vt:lpstr>
      <vt:lpstr>File Organization</vt:lpstr>
      <vt:lpstr>Objective of File Organization</vt:lpstr>
      <vt:lpstr>Indexing in DBMS</vt:lpstr>
      <vt:lpstr>Index Structure</vt:lpstr>
      <vt:lpstr>Indexing Methods</vt:lpstr>
      <vt:lpstr>Order Indices</vt:lpstr>
      <vt:lpstr>Primary Index</vt:lpstr>
      <vt:lpstr>Dense Index</vt:lpstr>
      <vt:lpstr>Sparse Index</vt:lpstr>
      <vt:lpstr>Clustering Index</vt:lpstr>
      <vt:lpstr>Clustering Index</vt:lpstr>
      <vt:lpstr>Secondary Index</vt:lpstr>
      <vt:lpstr>Secondary Index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oprem</cp:lastModifiedBy>
  <cp:revision>1</cp:revision>
  <dcterms:created xsi:type="dcterms:W3CDTF">2024-05-15T00:44:34Z</dcterms:created>
  <dcterms:modified xsi:type="dcterms:W3CDTF">2024-05-15T00:44:35Z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2024-05-14T05:30:00Z</vt:filetime>
  </property>
  <property fmtid="{D5CDD505-2E9C-101B-9397-08002B2CF9AE}" pid="3" name="Creator">
    <vt:lpwstr>Samsung Electronics</vt:lpwstr>
  </property>
  <property fmtid="{D5CDD505-2E9C-101B-9397-08002B2CF9AE}" pid="4" name="LastSaved">
    <vt:filetime>2024-05-14T05:30:00Z</vt:filetime>
  </property>
  <property fmtid="{D5CDD505-2E9C-101B-9397-08002B2CF9AE}" pid="5" name="Producer">
    <vt:lpwstr>Samsung Electronics</vt:lpwstr>
  </property>
  <property fmtid="{D5CDD505-2E9C-101B-9397-08002B2CF9AE}" pid="6" name="ICV">
    <vt:lpwstr>612241CD01B34319A6CCAC9181D3FC79_12</vt:lpwstr>
  </property>
  <property fmtid="{D5CDD505-2E9C-101B-9397-08002B2CF9AE}" pid="7" name="KSOProductBuildVer">
    <vt:lpwstr>1033-12.2.0.16909</vt:lpwstr>
  </property>
</Properties>
</file>